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60" r:id="rId2"/>
    <p:sldId id="261" r:id="rId3"/>
    <p:sldId id="262" r:id="rId4"/>
    <p:sldId id="263" r:id="rId5"/>
    <p:sldId id="264" r:id="rId6"/>
    <p:sldId id="270" r:id="rId7"/>
    <p:sldId id="266" r:id="rId8"/>
    <p:sldId id="267" r:id="rId9"/>
    <p:sldId id="268" r:id="rId10"/>
    <p:sldId id="269" r:id="rId11"/>
    <p:sldId id="271" r:id="rId12"/>
    <p:sldId id="272" r:id="rId13"/>
    <p:sldId id="273" r:id="rId14"/>
    <p:sldId id="274" r:id="rId15"/>
    <p:sldId id="275" r:id="rId16"/>
    <p:sldId id="277" r:id="rId17"/>
    <p:sldId id="278" r:id="rId18"/>
    <p:sldId id="276"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9" d="100"/>
          <a:sy n="79" d="100"/>
        </p:scale>
        <p:origin x="-1448"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575F5D-A6EC-694D-B8F6-E693B7E800EA}" type="datetimeFigureOut">
              <a:rPr lang="en-US" smtClean="0"/>
              <a:t>16/06/16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E6526F-F111-104C-8F3E-BEC866A7215A}" type="slidenum">
              <a:rPr lang="en-US" smtClean="0"/>
              <a:t>‹#›</a:t>
            </a:fld>
            <a:endParaRPr lang="en-US"/>
          </a:p>
        </p:txBody>
      </p:sp>
    </p:spTree>
    <p:extLst>
      <p:ext uri="{BB962C8B-B14F-4D97-AF65-F5344CB8AC3E}">
        <p14:creationId xmlns:p14="http://schemas.microsoft.com/office/powerpoint/2010/main" val="33507525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6526F-F111-104C-8F3E-BEC866A7215A}" type="slidenum">
              <a:rPr lang="en-US" smtClean="0"/>
              <a:t>1</a:t>
            </a:fld>
            <a:endParaRPr lang="en-US"/>
          </a:p>
        </p:txBody>
      </p:sp>
    </p:spTree>
    <p:extLst>
      <p:ext uri="{BB962C8B-B14F-4D97-AF65-F5344CB8AC3E}">
        <p14:creationId xmlns:p14="http://schemas.microsoft.com/office/powerpoint/2010/main" val="4240581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l"/>
            <a:endParaRPr lang="en-US" dirty="0">
              <a:latin typeface="Arial" pitchFamily="34" charset="0"/>
              <a:cs typeface="Arial" pitchFamily="34" charset="0"/>
            </a:endParaRPr>
          </a:p>
        </p:txBody>
      </p:sp>
      <p:sp>
        <p:nvSpPr>
          <p:cNvPr id="22" name="Rectangle 21"/>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descr="BITS_university_logo_whitevert.png"/>
          <p:cNvPicPr>
            <a:picLocks noChangeAspect="1"/>
          </p:cNvPicPr>
          <p:nvPr userDrawn="1"/>
        </p:nvPicPr>
        <p:blipFill rotWithShape="1">
          <a:blip r:embed="rId3">
            <a:extLst>
              <a:ext uri="{28A0092B-C50C-407E-A947-70E740481C1C}">
                <a14:useLocalDpi xmlns:a14="http://schemas.microsoft.com/office/drawing/2010/main" val="0"/>
              </a:ext>
            </a:extLst>
          </a:blip>
          <a:srcRect t="2" b="28592"/>
          <a:stretch/>
        </p:blipFill>
        <p:spPr>
          <a:xfrm>
            <a:off x="76200" y="3352800"/>
            <a:ext cx="2057400" cy="1980000"/>
          </a:xfrm>
          <a:prstGeom prst="rect">
            <a:avLst/>
          </a:prstGeom>
        </p:spPr>
      </p:pic>
      <p:grpSp>
        <p:nvGrpSpPr>
          <p:cNvPr id="32" name="Group 31"/>
          <p:cNvGrpSpPr/>
          <p:nvPr userDrawn="1"/>
        </p:nvGrpSpPr>
        <p:grpSpPr>
          <a:xfrm>
            <a:off x="-76200" y="5257800"/>
            <a:ext cx="2209800" cy="685800"/>
            <a:chOff x="76200" y="2209800"/>
            <a:chExt cx="2209800" cy="685800"/>
          </a:xfrm>
        </p:grpSpPr>
        <p:sp>
          <p:nvSpPr>
            <p:cNvPr id="30" name="TextBox 29"/>
            <p:cNvSpPr txBox="1"/>
            <p:nvPr userDrawn="1"/>
          </p:nvSpPr>
          <p:spPr>
            <a:xfrm>
              <a:off x="76200" y="2209800"/>
              <a:ext cx="2209800" cy="553998"/>
            </a:xfrm>
            <a:prstGeom prst="rect">
              <a:avLst/>
            </a:prstGeom>
            <a:noFill/>
          </p:spPr>
          <p:txBody>
            <a:bodyPr wrap="square" rtlCol="0">
              <a:spAutoFit/>
            </a:bodyPr>
            <a:lstStyle/>
            <a:p>
              <a:pPr algn="ctr"/>
              <a:r>
                <a:rPr lang="en-US" sz="2900" b="1" spc="-150" dirty="0" smtClean="0">
                  <a:solidFill>
                    <a:schemeClr val="bg1"/>
                  </a:solidFill>
                  <a:latin typeface="Arial"/>
                  <a:cs typeface="Arial"/>
                </a:rPr>
                <a:t>BITS</a:t>
              </a:r>
              <a:r>
                <a:rPr lang="en-US" sz="2900" spc="-150" dirty="0" smtClean="0">
                  <a:solidFill>
                    <a:schemeClr val="bg1"/>
                  </a:solidFill>
                  <a:latin typeface="Arial"/>
                  <a:cs typeface="Arial"/>
                </a:rPr>
                <a:t> Pilani</a:t>
              </a:r>
              <a:endParaRPr lang="en-US" sz="2900" spc="-150" dirty="0">
                <a:solidFill>
                  <a:schemeClr val="bg1"/>
                </a:solidFill>
                <a:latin typeface="Arial"/>
                <a:cs typeface="Arial"/>
              </a:endParaRPr>
            </a:p>
          </p:txBody>
        </p:sp>
        <p:sp>
          <p:nvSpPr>
            <p:cNvPr id="31" name="TextBox 30"/>
            <p:cNvSpPr txBox="1"/>
            <p:nvPr userDrawn="1"/>
          </p:nvSpPr>
          <p:spPr>
            <a:xfrm>
              <a:off x="228600" y="2664768"/>
              <a:ext cx="1905000" cy="230832"/>
            </a:xfrm>
            <a:prstGeom prst="rect">
              <a:avLst/>
            </a:prstGeom>
            <a:noFill/>
          </p:spPr>
          <p:txBody>
            <a:bodyPr wrap="square" rtlCol="0">
              <a:spAutoFit/>
            </a:bodyPr>
            <a:lstStyle/>
            <a:p>
              <a:pPr algn="ctr"/>
              <a:r>
                <a:rPr lang="en-US" sz="900" spc="-150" dirty="0" smtClean="0">
                  <a:solidFill>
                    <a:srgbClr val="FFFFFF"/>
                  </a:solidFill>
                  <a:latin typeface="Arial"/>
                  <a:cs typeface="Arial"/>
                </a:rPr>
                <a:t>Pilani | Dubai</a:t>
              </a:r>
              <a:r>
                <a:rPr lang="en-US" sz="900" spc="-150" baseline="0" dirty="0" smtClean="0">
                  <a:solidFill>
                    <a:srgbClr val="FFFFFF"/>
                  </a:solidFill>
                  <a:latin typeface="Arial"/>
                  <a:cs typeface="Arial"/>
                </a:rPr>
                <a:t> | Goa | Hyderabad</a:t>
              </a:r>
              <a:endParaRPr lang="en-US" sz="900" spc="-150" dirty="0">
                <a:solidFill>
                  <a:srgbClr val="FFFFFF"/>
                </a:solidFill>
                <a:latin typeface="Arial"/>
                <a:cs typeface="Arial"/>
              </a:endParaRPr>
            </a:p>
          </p:txBody>
        </p:sp>
      </p:grpSp>
      <p:sp>
        <p:nvSpPr>
          <p:cNvPr id="11" name="Title 1"/>
          <p:cNvSpPr>
            <a:spLocks noGrp="1"/>
          </p:cNvSpPr>
          <p:nvPr>
            <p:ph type="title" hasCustomPrompt="1"/>
          </p:nvPr>
        </p:nvSpPr>
        <p:spPr>
          <a:xfrm>
            <a:off x="2514600" y="3810000"/>
            <a:ext cx="6019800" cy="1524000"/>
          </a:xfrm>
        </p:spPr>
        <p:txBody>
          <a:bodyPr anchor="ctr" anchorCtr="0">
            <a:noAutofit/>
          </a:bodyPr>
          <a:lstStyle>
            <a:lvl1pPr algn="l">
              <a:lnSpc>
                <a:spcPts val="4000"/>
              </a:lnSpc>
              <a:defRPr sz="4400" baseline="0">
                <a:solidFill>
                  <a:schemeClr val="bg1"/>
                </a:solidFill>
              </a:defRPr>
            </a:lvl1pPr>
          </a:lstStyle>
          <a:p>
            <a:r>
              <a:rPr lang="en-GB" dirty="0" smtClean="0"/>
              <a:t>Please enter the presentation title here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smtClean="0"/>
              <a:t>Slide heading here and it can run in two lines</a:t>
            </a:r>
          </a:p>
        </p:txBody>
      </p:sp>
      <p:grpSp>
        <p:nvGrpSpPr>
          <p:cNvPr id="20" name="Group 19"/>
          <p:cNvGrpSpPr/>
          <p:nvPr userDrawn="1"/>
        </p:nvGrpSpPr>
        <p:grpSpPr>
          <a:xfrm>
            <a:off x="0" y="1295400"/>
            <a:ext cx="7010400" cy="45719"/>
            <a:chOff x="1905000" y="6553200"/>
            <a:chExt cx="7010400" cy="45719"/>
          </a:xfrm>
        </p:grpSpPr>
        <p:sp>
          <p:nvSpPr>
            <p:cNvPr id="21" name="Rectangle 20"/>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userDrawn="1"/>
        </p:nvGrpSpPr>
        <p:grpSpPr>
          <a:xfrm>
            <a:off x="2133600" y="6553200"/>
            <a:ext cx="7010400" cy="45719"/>
            <a:chOff x="1905000" y="6553200"/>
            <a:chExt cx="7010400" cy="45719"/>
          </a:xfrm>
        </p:grpSpPr>
        <p:sp>
          <p:nvSpPr>
            <p:cNvPr id="26" name="Rectangle 25"/>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9" name="Picture 28"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30" name="TextBox 29"/>
          <p:cNvSpPr txBox="1"/>
          <p:nvPr userDrawn="1"/>
        </p:nvSpPr>
        <p:spPr>
          <a:xfrm>
            <a:off x="3276600" y="6596390"/>
            <a:ext cx="5867400" cy="261610"/>
          </a:xfrm>
          <a:prstGeom prst="rect">
            <a:avLst/>
          </a:prstGeom>
          <a:noFill/>
        </p:spPr>
        <p:txBody>
          <a:bodyPr wrap="square" rtlCol="0">
            <a:spAutoFit/>
          </a:bodyPr>
          <a:lstStyle/>
          <a:p>
            <a:pPr algn="r"/>
            <a:r>
              <a:rPr lang="en-US" sz="1100" b="1" dirty="0" smtClean="0">
                <a:solidFill>
                  <a:srgbClr val="101141"/>
                </a:solidFill>
                <a:latin typeface="Arial"/>
                <a:cs typeface="Arial"/>
              </a:rPr>
              <a:t>BITS </a:t>
            </a:r>
            <a:r>
              <a:rPr lang="en-US" sz="1100" dirty="0" smtClean="0">
                <a:solidFill>
                  <a:srgbClr val="101141"/>
                </a:solidFill>
                <a:latin typeface="Arial"/>
                <a:cs typeface="Arial"/>
              </a:rPr>
              <a:t>Pilani, Deemed</a:t>
            </a:r>
            <a:r>
              <a:rPr lang="en-US" sz="1100" baseline="0" dirty="0" smtClean="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219200" y="38100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hasCustomPrompt="1"/>
          </p:nvPr>
        </p:nvSpPr>
        <p:spPr>
          <a:xfrm rot="5400000">
            <a:off x="5410200" y="2743200"/>
            <a:ext cx="58674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smtClean="0"/>
              <a:t>Slide heading here and it can run in two lines</a:t>
            </a:r>
          </a:p>
        </p:txBody>
      </p:sp>
      <p:grpSp>
        <p:nvGrpSpPr>
          <p:cNvPr id="8" name="Group 7"/>
          <p:cNvGrpSpPr/>
          <p:nvPr userDrawn="1"/>
        </p:nvGrpSpPr>
        <p:grpSpPr>
          <a:xfrm rot="5400000">
            <a:off x="5006340" y="2567940"/>
            <a:ext cx="5181600" cy="45719"/>
            <a:chOff x="1905000" y="6553200"/>
            <a:chExt cx="7010400" cy="45719"/>
          </a:xfrm>
        </p:grpSpPr>
        <p:sp>
          <p:nvSpPr>
            <p:cNvPr id="9" name="Rectangle 8"/>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7" name="Picture 16" descr="Picture 7.png"/>
          <p:cNvPicPr>
            <a:picLocks noChangeAspect="1"/>
          </p:cNvPicPr>
          <p:nvPr userDrawn="1"/>
        </p:nvPicPr>
        <p:blipFill>
          <a:blip r:embed="rId2" cstate="print"/>
          <a:srcRect l="1923" b="5336"/>
          <a:stretch>
            <a:fillRect/>
          </a:stretch>
        </p:blipFill>
        <p:spPr>
          <a:xfrm rot="5400000">
            <a:off x="-758715" y="1131248"/>
            <a:ext cx="2193193" cy="692697"/>
          </a:xfrm>
          <a:prstGeom prst="rect">
            <a:avLst/>
          </a:prstGeom>
        </p:spPr>
      </p:pic>
      <p:sp>
        <p:nvSpPr>
          <p:cNvPr id="18" name="TextBox 17"/>
          <p:cNvSpPr txBox="1"/>
          <p:nvPr userDrawn="1"/>
        </p:nvSpPr>
        <p:spPr>
          <a:xfrm rot="5400000">
            <a:off x="-2794428" y="3808884"/>
            <a:ext cx="5867400" cy="230832"/>
          </a:xfrm>
          <a:prstGeom prst="rect">
            <a:avLst/>
          </a:prstGeom>
          <a:noFill/>
        </p:spPr>
        <p:txBody>
          <a:bodyPr wrap="square" rtlCol="0">
            <a:spAutoFit/>
          </a:bodyPr>
          <a:lstStyle/>
          <a:p>
            <a:pPr algn="r"/>
            <a:r>
              <a:rPr lang="en-US" sz="900" b="1" dirty="0" smtClean="0">
                <a:solidFill>
                  <a:srgbClr val="101141"/>
                </a:solidFill>
                <a:latin typeface="Arial"/>
                <a:cs typeface="Arial"/>
              </a:rPr>
              <a:t>BITS </a:t>
            </a:r>
            <a:r>
              <a:rPr lang="en-US" sz="900" dirty="0" smtClean="0">
                <a:solidFill>
                  <a:srgbClr val="101141"/>
                </a:solidFill>
                <a:latin typeface="Arial"/>
                <a:cs typeface="Arial"/>
              </a:rPr>
              <a:t>Pilani, Deemed</a:t>
            </a:r>
            <a:r>
              <a:rPr lang="en-US" sz="900" baseline="0" dirty="0" smtClean="0">
                <a:solidFill>
                  <a:srgbClr val="101141"/>
                </a:solidFill>
                <a:latin typeface="Arial"/>
                <a:cs typeface="Arial"/>
              </a:rPr>
              <a:t> to be University under Section 3 of UGC Act, 1956</a:t>
            </a:r>
            <a:endParaRPr lang="en-US" sz="900" dirty="0">
              <a:solidFill>
                <a:srgbClr val="101141"/>
              </a:solidFill>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BITS_university_logo_whitevert.png"/>
          <p:cNvPicPr>
            <a:picLocks noChangeAspect="1"/>
          </p:cNvPicPr>
          <p:nvPr userDrawn="1"/>
        </p:nvPicPr>
        <p:blipFill rotWithShape="1">
          <a:blip r:embed="rId3">
            <a:extLst>
              <a:ext uri="{28A0092B-C50C-407E-A947-70E740481C1C}">
                <a14:useLocalDpi xmlns:a14="http://schemas.microsoft.com/office/drawing/2010/main" val="0"/>
              </a:ext>
            </a:extLst>
          </a:blip>
          <a:srcRect t="2" b="28592"/>
          <a:stretch/>
        </p:blipFill>
        <p:spPr>
          <a:xfrm>
            <a:off x="76200" y="3352800"/>
            <a:ext cx="2057400" cy="1980000"/>
          </a:xfrm>
          <a:prstGeom prst="rect">
            <a:avLst/>
          </a:prstGeom>
        </p:spPr>
      </p:pic>
      <p:grpSp>
        <p:nvGrpSpPr>
          <p:cNvPr id="10" name="Group 9"/>
          <p:cNvGrpSpPr/>
          <p:nvPr userDrawn="1"/>
        </p:nvGrpSpPr>
        <p:grpSpPr>
          <a:xfrm>
            <a:off x="-76200" y="5257800"/>
            <a:ext cx="2209800" cy="685800"/>
            <a:chOff x="76200" y="2209800"/>
            <a:chExt cx="2209800" cy="685800"/>
          </a:xfrm>
        </p:grpSpPr>
        <p:sp>
          <p:nvSpPr>
            <p:cNvPr id="11" name="TextBox 10"/>
            <p:cNvSpPr txBox="1"/>
            <p:nvPr userDrawn="1"/>
          </p:nvSpPr>
          <p:spPr>
            <a:xfrm>
              <a:off x="76200" y="2209800"/>
              <a:ext cx="2209800" cy="553998"/>
            </a:xfrm>
            <a:prstGeom prst="rect">
              <a:avLst/>
            </a:prstGeom>
            <a:noFill/>
          </p:spPr>
          <p:txBody>
            <a:bodyPr wrap="square" rtlCol="0">
              <a:spAutoFit/>
            </a:bodyPr>
            <a:lstStyle/>
            <a:p>
              <a:pPr algn="ctr"/>
              <a:r>
                <a:rPr lang="en-US" sz="2900" b="1" spc="-150" dirty="0" smtClean="0">
                  <a:solidFill>
                    <a:schemeClr val="bg1"/>
                  </a:solidFill>
                  <a:latin typeface="Arial"/>
                  <a:cs typeface="Arial"/>
                </a:rPr>
                <a:t>BITS</a:t>
              </a:r>
              <a:r>
                <a:rPr lang="en-US" sz="2900" spc="-150" dirty="0" smtClean="0">
                  <a:solidFill>
                    <a:schemeClr val="bg1"/>
                  </a:solidFill>
                  <a:latin typeface="Arial"/>
                  <a:cs typeface="Arial"/>
                </a:rPr>
                <a:t> Pilani</a:t>
              </a:r>
              <a:endParaRPr lang="en-US" sz="2900" spc="-150" dirty="0">
                <a:solidFill>
                  <a:schemeClr val="bg1"/>
                </a:solidFill>
                <a:latin typeface="Arial"/>
                <a:cs typeface="Arial"/>
              </a:endParaRPr>
            </a:p>
          </p:txBody>
        </p:sp>
        <p:sp>
          <p:nvSpPr>
            <p:cNvPr id="12" name="TextBox 11"/>
            <p:cNvSpPr txBox="1"/>
            <p:nvPr userDrawn="1"/>
          </p:nvSpPr>
          <p:spPr>
            <a:xfrm>
              <a:off x="228600" y="2664768"/>
              <a:ext cx="1905000" cy="230832"/>
            </a:xfrm>
            <a:prstGeom prst="rect">
              <a:avLst/>
            </a:prstGeom>
            <a:noFill/>
          </p:spPr>
          <p:txBody>
            <a:bodyPr wrap="square" rtlCol="0">
              <a:spAutoFit/>
            </a:bodyPr>
            <a:lstStyle/>
            <a:p>
              <a:pPr algn="ctr"/>
              <a:r>
                <a:rPr lang="en-US" sz="900" spc="-150" dirty="0" smtClean="0">
                  <a:solidFill>
                    <a:srgbClr val="FFFFFF"/>
                  </a:solidFill>
                  <a:latin typeface="Arial"/>
                  <a:cs typeface="Arial"/>
                </a:rPr>
                <a:t>Pilani | Dubai</a:t>
              </a:r>
              <a:r>
                <a:rPr lang="en-US" sz="900" spc="-150" baseline="0" dirty="0" smtClean="0">
                  <a:solidFill>
                    <a:srgbClr val="FFFFFF"/>
                  </a:solidFill>
                  <a:latin typeface="Arial"/>
                  <a:cs typeface="Arial"/>
                </a:rPr>
                <a:t> | Goa | Hyderabad</a:t>
              </a:r>
              <a:endParaRPr lang="en-US" sz="900" spc="-150" dirty="0">
                <a:solidFill>
                  <a:srgbClr val="FFFFFF"/>
                </a:solidFill>
                <a:latin typeface="Arial"/>
                <a:cs typeface="Arial"/>
              </a:endParaRPr>
            </a:p>
          </p:txBody>
        </p:sp>
      </p:grpSp>
      <p:sp>
        <p:nvSpPr>
          <p:cNvPr id="7" name="Content Placeholder 6"/>
          <p:cNvSpPr>
            <a:spLocks noGrp="1"/>
          </p:cNvSpPr>
          <p:nvPr>
            <p:ph sz="quarter" idx="13" hasCustomPrompt="1"/>
          </p:nvPr>
        </p:nvSpPr>
        <p:spPr>
          <a:xfrm>
            <a:off x="2514600" y="5410200"/>
            <a:ext cx="6019800" cy="533400"/>
          </a:xfrm>
        </p:spPr>
        <p:txBody>
          <a:bodyPr anchor="b" anchorCtr="0">
            <a:noAutofit/>
          </a:bodyPr>
          <a:lstStyle>
            <a:lvl1pPr marL="0" indent="0" algn="r">
              <a:lnSpc>
                <a:spcPts val="1800"/>
              </a:lnSpc>
              <a:spcBef>
                <a:spcPts val="0"/>
              </a:spcBef>
              <a:buNone/>
              <a:defRPr sz="1800" baseline="0">
                <a:solidFill>
                  <a:schemeClr val="bg1"/>
                </a:solidFill>
              </a:defRPr>
            </a:lvl1pPr>
          </a:lstStyle>
          <a:p>
            <a:pPr lvl="0"/>
            <a:r>
              <a:rPr lang="en-GB" dirty="0" smtClean="0"/>
              <a:t>Presenter details comes here</a:t>
            </a:r>
          </a:p>
          <a:p>
            <a:pPr lvl="0"/>
            <a:r>
              <a:rPr lang="en-GB" dirty="0" smtClean="0"/>
              <a:t>Date and other details can come here</a:t>
            </a:r>
          </a:p>
        </p:txBody>
      </p:sp>
      <p:sp>
        <p:nvSpPr>
          <p:cNvPr id="2" name="Title 1"/>
          <p:cNvSpPr>
            <a:spLocks noGrp="1"/>
          </p:cNvSpPr>
          <p:nvPr>
            <p:ph type="title" hasCustomPrompt="1"/>
          </p:nvPr>
        </p:nvSpPr>
        <p:spPr>
          <a:xfrm>
            <a:off x="2514600" y="3810000"/>
            <a:ext cx="6019800" cy="1524000"/>
          </a:xfrm>
        </p:spPr>
        <p:txBody>
          <a:bodyPr anchor="ctr" anchorCtr="0">
            <a:noAutofit/>
          </a:bodyPr>
          <a:lstStyle>
            <a:lvl1pPr algn="l">
              <a:lnSpc>
                <a:spcPts val="4000"/>
              </a:lnSpc>
              <a:defRPr sz="4400" baseline="0">
                <a:solidFill>
                  <a:schemeClr val="bg1"/>
                </a:solidFill>
              </a:defRPr>
            </a:lvl1pPr>
          </a:lstStyle>
          <a:p>
            <a:r>
              <a:rPr lang="en-GB" dirty="0" smtClean="0"/>
              <a:t>Please enter the presentation title here</a:t>
            </a:r>
            <a:endParaRPr lang="en-US" dirty="0"/>
          </a:p>
        </p:txBody>
      </p:sp>
    </p:spTree>
    <p:extLst>
      <p:ext uri="{BB962C8B-B14F-4D97-AF65-F5344CB8AC3E}">
        <p14:creationId xmlns:p14="http://schemas.microsoft.com/office/powerpoint/2010/main" val="11362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9144000" cy="6858000"/>
          </a:xfrm>
          <a:prstGeom prst="rect">
            <a:avLst/>
          </a:prstGeom>
          <a:noFill/>
        </p:spPr>
      </p:pic>
      <p:sp>
        <p:nvSpPr>
          <p:cNvPr id="8" name="Rectangle 7"/>
          <p:cNvSpPr/>
          <p:nvPr userDrawn="1"/>
        </p:nvSpPr>
        <p:spPr>
          <a:xfrm>
            <a:off x="0" y="4282182"/>
            <a:ext cx="9144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Picture 7.png"/>
          <p:cNvPicPr>
            <a:picLocks noChangeAspect="1"/>
          </p:cNvPicPr>
          <p:nvPr userDrawn="1"/>
        </p:nvPicPr>
        <p:blipFill>
          <a:blip r:embed="rId3" cstate="print"/>
          <a:srcRect l="1923" b="5336"/>
          <a:stretch>
            <a:fillRect/>
          </a:stretch>
        </p:blipFill>
        <p:spPr>
          <a:xfrm>
            <a:off x="6629400" y="-1"/>
            <a:ext cx="2193193" cy="692697"/>
          </a:xfrm>
          <a:prstGeom prst="rect">
            <a:avLst/>
          </a:prstGeom>
        </p:spPr>
      </p:pic>
      <p:sp>
        <p:nvSpPr>
          <p:cNvPr id="17" name="Content Placeholder 16"/>
          <p:cNvSpPr>
            <a:spLocks noGrp="1"/>
          </p:cNvSpPr>
          <p:nvPr>
            <p:ph sz="quarter" idx="10" hasCustomPrompt="1"/>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smtClean="0"/>
              <a:t>Topic headings here </a:t>
            </a:r>
          </a:p>
          <a:p>
            <a:pPr lvl="0"/>
            <a:r>
              <a:rPr lang="en-US" dirty="0" smtClean="0"/>
              <a:t>(separator - can run in two lines)</a:t>
            </a:r>
            <a:endParaRPr lang="en-US" dirty="0"/>
          </a:p>
        </p:txBody>
      </p:sp>
      <p:sp>
        <p:nvSpPr>
          <p:cNvPr id="11" name="Rectangle 10"/>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userDrawn="1"/>
        </p:nvGrpSpPr>
        <p:grpSpPr>
          <a:xfrm>
            <a:off x="6858000" y="762000"/>
            <a:ext cx="2209800" cy="685800"/>
            <a:chOff x="76200" y="2209800"/>
            <a:chExt cx="2209800" cy="685800"/>
          </a:xfrm>
        </p:grpSpPr>
        <p:sp>
          <p:nvSpPr>
            <p:cNvPr id="13" name="TextBox 12"/>
            <p:cNvSpPr txBox="1"/>
            <p:nvPr userDrawn="1"/>
          </p:nvSpPr>
          <p:spPr>
            <a:xfrm>
              <a:off x="76200" y="2209800"/>
              <a:ext cx="2209800" cy="553998"/>
            </a:xfrm>
            <a:prstGeom prst="rect">
              <a:avLst/>
            </a:prstGeom>
            <a:noFill/>
          </p:spPr>
          <p:txBody>
            <a:bodyPr wrap="square" rtlCol="0">
              <a:spAutoFit/>
            </a:bodyPr>
            <a:lstStyle/>
            <a:p>
              <a:pPr algn="ctr"/>
              <a:r>
                <a:rPr lang="en-US" sz="2900" b="1" spc="-150" dirty="0" smtClean="0">
                  <a:solidFill>
                    <a:schemeClr val="bg1"/>
                  </a:solidFill>
                  <a:latin typeface="Arial"/>
                  <a:cs typeface="Arial"/>
                </a:rPr>
                <a:t>BITS</a:t>
              </a:r>
              <a:r>
                <a:rPr lang="en-US" sz="2900" spc="-150" dirty="0" smtClean="0">
                  <a:solidFill>
                    <a:schemeClr val="bg1"/>
                  </a:solidFill>
                  <a:latin typeface="Arial"/>
                  <a:cs typeface="Arial"/>
                </a:rPr>
                <a:t> Pilani</a:t>
              </a:r>
              <a:endParaRPr lang="en-US" sz="2900" spc="-150" dirty="0">
                <a:solidFill>
                  <a:schemeClr val="bg1"/>
                </a:solidFill>
                <a:latin typeface="Arial"/>
                <a:cs typeface="Arial"/>
              </a:endParaRPr>
            </a:p>
          </p:txBody>
        </p:sp>
        <p:sp>
          <p:nvSpPr>
            <p:cNvPr id="14" name="TextBox 13"/>
            <p:cNvSpPr txBox="1"/>
            <p:nvPr userDrawn="1"/>
          </p:nvSpPr>
          <p:spPr>
            <a:xfrm>
              <a:off x="228600" y="2664768"/>
              <a:ext cx="1905000" cy="230832"/>
            </a:xfrm>
            <a:prstGeom prst="rect">
              <a:avLst/>
            </a:prstGeom>
            <a:noFill/>
          </p:spPr>
          <p:txBody>
            <a:bodyPr wrap="square" rtlCol="0">
              <a:spAutoFit/>
            </a:bodyPr>
            <a:lstStyle/>
            <a:p>
              <a:pPr algn="ctr"/>
              <a:r>
                <a:rPr lang="en-US" sz="900" spc="-150" dirty="0" smtClean="0">
                  <a:solidFill>
                    <a:srgbClr val="FFFFFF"/>
                  </a:solidFill>
                  <a:latin typeface="Arial"/>
                  <a:cs typeface="Arial"/>
                </a:rPr>
                <a:t>Pilani | Dubai</a:t>
              </a:r>
              <a:r>
                <a:rPr lang="en-US" sz="900" spc="-150" baseline="0" dirty="0" smtClean="0">
                  <a:solidFill>
                    <a:srgbClr val="FFFFFF"/>
                  </a:solidFill>
                  <a:latin typeface="Arial"/>
                  <a:cs typeface="Arial"/>
                </a:rPr>
                <a:t> | Goa | Hyderabad</a:t>
              </a:r>
              <a:endParaRPr lang="en-US" sz="900" spc="-150" dirty="0">
                <a:solidFill>
                  <a:srgbClr val="FFFFFF"/>
                </a:solidFill>
                <a:latin typeface="Arial"/>
                <a:cs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endParaRPr kumimoji="0" lang="en-GB" sz="2400" u="none" strike="noStrike" kern="1200" cap="none" spc="0" normalizeH="0" noProof="0" dirty="0" smtClean="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endParaRPr lang="en-US" dirty="0" smtClean="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endParaRPr lang="en-US" dirty="0" smtClean="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endParaRPr lang="en-US" dirty="0" smtClean="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a:r>
              <a:rPr lang="en-US" sz="1100" b="1" dirty="0" smtClean="0">
                <a:solidFill>
                  <a:srgbClr val="101141"/>
                </a:solidFill>
                <a:latin typeface="Arial"/>
                <a:cs typeface="Arial"/>
              </a:rPr>
              <a:t>BITS </a:t>
            </a:r>
            <a:r>
              <a:rPr lang="en-US" sz="1100" dirty="0" smtClean="0">
                <a:solidFill>
                  <a:srgbClr val="101141"/>
                </a:solidFill>
                <a:latin typeface="Arial"/>
                <a:cs typeface="Arial"/>
              </a:rPr>
              <a:t>Pilani, Deemed</a:t>
            </a:r>
            <a:r>
              <a:rPr lang="en-US" sz="1100" baseline="0" dirty="0" smtClean="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grpSp>
        <p:nvGrpSpPr>
          <p:cNvPr id="1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grpSp>
        <p:nvGrpSpPr>
          <p:cNvPr id="19"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smtClean="0"/>
              <a:t>Slide heading here and it can run in two lines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7" name="Picture 16"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3" name="Content Placeholder 2"/>
          <p:cNvSpPr>
            <a:spLocks noGrp="1"/>
          </p:cNvSpPr>
          <p:nvPr userDrawn="1">
            <p:ph sz="half" idx="1" hasCustomPrompt="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endParaRPr kumimoji="0" lang="en-GB" sz="2400" u="none" strike="noStrike" kern="1200" cap="none" spc="0" normalizeH="0" noProof="0" dirty="0" smtClean="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smtClean="0"/>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smtClean="0"/>
          </a:p>
        </p:txBody>
      </p:sp>
      <p:sp>
        <p:nvSpPr>
          <p:cNvPr id="4" name="Content Placeholder 3"/>
          <p:cNvSpPr>
            <a:spLocks noGrp="1"/>
          </p:cNvSpPr>
          <p:nvPr userDrawn="1">
            <p:ph sz="half" idx="2" hasCustomPrompt="1"/>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p>
          <a:p>
            <a:pPr lvl="1"/>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endParaRPr kumimoji="0" lang="en-GB" sz="2400" u="none" strike="noStrike" kern="1200" cap="none" spc="0" normalizeH="0" noProof="0" dirty="0" smtClean="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p>
          <a:p>
            <a:pPr lvl="1"/>
            <a:endParaRPr lang="en-US" dirty="0" smtClean="0"/>
          </a:p>
          <a:p>
            <a:pPr lvl="1"/>
            <a:endParaRPr lang="en-US" dirty="0" smtClean="0"/>
          </a:p>
        </p:txBody>
      </p:sp>
      <p:sp>
        <p:nvSpPr>
          <p:cNvPr id="19" name="Content Placeholder 18"/>
          <p:cNvSpPr>
            <a:spLocks noGrp="1"/>
          </p:cNvSpPr>
          <p:nvPr userDrawn="1">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smtClean="0"/>
              <a:t>Slide heading here and it can run in two lines</a:t>
            </a:r>
          </a:p>
        </p:txBody>
      </p:sp>
      <p:grpSp>
        <p:nvGrpSpPr>
          <p:cNvPr id="20" name="Group 19"/>
          <p:cNvGrpSpPr/>
          <p:nvPr userDrawn="1"/>
        </p:nvGrpSpPr>
        <p:grpSpPr>
          <a:xfrm>
            <a:off x="0" y="1295400"/>
            <a:ext cx="7010400" cy="45719"/>
            <a:chOff x="1905000" y="6553200"/>
            <a:chExt cx="7010400" cy="45719"/>
          </a:xfrm>
        </p:grpSpPr>
        <p:sp>
          <p:nvSpPr>
            <p:cNvPr id="21" name="Rectangle 20"/>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userDrawn="1"/>
        </p:nvGrpSpPr>
        <p:grpSpPr>
          <a:xfrm>
            <a:off x="2133600" y="6553200"/>
            <a:ext cx="7010400" cy="45719"/>
            <a:chOff x="1905000" y="6553200"/>
            <a:chExt cx="7010400" cy="45719"/>
          </a:xfrm>
        </p:grpSpPr>
        <p:sp>
          <p:nvSpPr>
            <p:cNvPr id="30" name="Rectangle 2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TextBox 32"/>
          <p:cNvSpPr txBox="1"/>
          <p:nvPr userDrawn="1"/>
        </p:nvSpPr>
        <p:spPr>
          <a:xfrm>
            <a:off x="3276600" y="6596390"/>
            <a:ext cx="5867400" cy="261610"/>
          </a:xfrm>
          <a:prstGeom prst="rect">
            <a:avLst/>
          </a:prstGeom>
          <a:noFill/>
        </p:spPr>
        <p:txBody>
          <a:bodyPr wrap="square" rtlCol="0">
            <a:spAutoFit/>
          </a:bodyPr>
          <a:lstStyle/>
          <a:p>
            <a:pPr algn="r"/>
            <a:r>
              <a:rPr lang="en-US" sz="1100" b="1" dirty="0" smtClean="0">
                <a:solidFill>
                  <a:srgbClr val="101141"/>
                </a:solidFill>
                <a:latin typeface="Arial"/>
                <a:cs typeface="Arial"/>
              </a:rPr>
              <a:t>BITS </a:t>
            </a:r>
            <a:r>
              <a:rPr lang="en-US" sz="1100" dirty="0" smtClean="0">
                <a:solidFill>
                  <a:srgbClr val="101141"/>
                </a:solidFill>
                <a:latin typeface="Arial"/>
                <a:cs typeface="Arial"/>
              </a:rPr>
              <a:t>Pilani, Deemed</a:t>
            </a:r>
            <a:r>
              <a:rPr lang="en-US" sz="1100" baseline="0" dirty="0" smtClean="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smtClean="0"/>
              <a:t>Slide heading here and it can run in two lines</a:t>
            </a:r>
          </a:p>
        </p:txBody>
      </p:sp>
      <p:grpSp>
        <p:nvGrpSpPr>
          <p:cNvPr id="11" name="Group 10"/>
          <p:cNvGrpSpPr/>
          <p:nvPr userDrawn="1"/>
        </p:nvGrpSpPr>
        <p:grpSpPr>
          <a:xfrm>
            <a:off x="0" y="1295400"/>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userDrawn="1"/>
        </p:nvGrpSpPr>
        <p:grpSpPr>
          <a:xfrm>
            <a:off x="2133600" y="6553200"/>
            <a:ext cx="7010400" cy="45719"/>
            <a:chOff x="1905000" y="6553200"/>
            <a:chExt cx="7010400" cy="45719"/>
          </a:xfrm>
        </p:grpSpPr>
        <p:sp>
          <p:nvSpPr>
            <p:cNvPr id="17" name="Rectangle 1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 name="Picture 19"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21" name="TextBox 20"/>
          <p:cNvSpPr txBox="1"/>
          <p:nvPr userDrawn="1"/>
        </p:nvSpPr>
        <p:spPr>
          <a:xfrm>
            <a:off x="3276600" y="6596390"/>
            <a:ext cx="5867400" cy="261610"/>
          </a:xfrm>
          <a:prstGeom prst="rect">
            <a:avLst/>
          </a:prstGeom>
          <a:noFill/>
        </p:spPr>
        <p:txBody>
          <a:bodyPr wrap="square" rtlCol="0">
            <a:spAutoFit/>
          </a:bodyPr>
          <a:lstStyle/>
          <a:p>
            <a:pPr algn="r"/>
            <a:r>
              <a:rPr lang="en-US" sz="1100" b="1" dirty="0" smtClean="0">
                <a:solidFill>
                  <a:srgbClr val="101141"/>
                </a:solidFill>
                <a:latin typeface="Arial"/>
                <a:cs typeface="Arial"/>
              </a:rPr>
              <a:t>BITS </a:t>
            </a:r>
            <a:r>
              <a:rPr lang="en-US" sz="1100" dirty="0" smtClean="0">
                <a:solidFill>
                  <a:srgbClr val="101141"/>
                </a:solidFill>
                <a:latin typeface="Arial"/>
                <a:cs typeface="Arial"/>
              </a:rPr>
              <a:t>Pilani, Deemed</a:t>
            </a:r>
            <a:r>
              <a:rPr lang="en-US" sz="1100" baseline="0" dirty="0" smtClean="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smtClean="0"/>
              <a:t>Slide heading here and it can run in two lines</a:t>
            </a:r>
          </a:p>
        </p:txBody>
      </p:sp>
      <p:grpSp>
        <p:nvGrpSpPr>
          <p:cNvPr id="6" name="Group 5"/>
          <p:cNvGrpSpPr/>
          <p:nvPr userDrawn="1"/>
        </p:nvGrpSpPr>
        <p:grpSpPr>
          <a:xfrm>
            <a:off x="0" y="1295400"/>
            <a:ext cx="7010400" cy="45719"/>
            <a:chOff x="1905000" y="6553200"/>
            <a:chExt cx="7010400" cy="45719"/>
          </a:xfrm>
        </p:grpSpPr>
        <p:sp>
          <p:nvSpPr>
            <p:cNvPr id="7" name="Rectangle 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userDrawn="1"/>
        </p:nvGrpSpPr>
        <p:grpSpPr>
          <a:xfrm>
            <a:off x="2133600" y="6553200"/>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16" name="TextBox 15"/>
          <p:cNvSpPr txBox="1"/>
          <p:nvPr userDrawn="1"/>
        </p:nvSpPr>
        <p:spPr>
          <a:xfrm>
            <a:off x="3276600" y="6596390"/>
            <a:ext cx="5867400" cy="261610"/>
          </a:xfrm>
          <a:prstGeom prst="rect">
            <a:avLst/>
          </a:prstGeom>
          <a:noFill/>
        </p:spPr>
        <p:txBody>
          <a:bodyPr wrap="square" rtlCol="0">
            <a:spAutoFit/>
          </a:bodyPr>
          <a:lstStyle/>
          <a:p>
            <a:pPr algn="r"/>
            <a:r>
              <a:rPr lang="en-US" sz="1100" b="1" dirty="0" smtClean="0">
                <a:solidFill>
                  <a:srgbClr val="101141"/>
                </a:solidFill>
                <a:latin typeface="Arial"/>
                <a:cs typeface="Arial"/>
              </a:rPr>
              <a:t>BITS </a:t>
            </a:r>
            <a:r>
              <a:rPr lang="en-US" sz="1100" dirty="0" smtClean="0">
                <a:solidFill>
                  <a:srgbClr val="101141"/>
                </a:solidFill>
                <a:latin typeface="Arial"/>
                <a:cs typeface="Arial"/>
              </a:rPr>
              <a:t>Pilani, Deemed</a:t>
            </a:r>
            <a:r>
              <a:rPr lang="en-US" sz="1100" baseline="0" dirty="0" smtClean="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smtClean="0"/>
              <a:t>Slide heading here and it can run in two lines</a:t>
            </a:r>
          </a:p>
        </p:txBody>
      </p:sp>
      <p:grpSp>
        <p:nvGrpSpPr>
          <p:cNvPr id="9" name="Group 8"/>
          <p:cNvGrpSpPr/>
          <p:nvPr userDrawn="1"/>
        </p:nvGrpSpPr>
        <p:grpSpPr>
          <a:xfrm>
            <a:off x="0" y="1295400"/>
            <a:ext cx="70104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userDrawn="1"/>
        </p:nvGrpSpPr>
        <p:grpSpPr>
          <a:xfrm>
            <a:off x="2133600" y="6553200"/>
            <a:ext cx="7010400" cy="45719"/>
            <a:chOff x="1905000" y="6553200"/>
            <a:chExt cx="7010400" cy="45719"/>
          </a:xfrm>
        </p:grpSpPr>
        <p:sp>
          <p:nvSpPr>
            <p:cNvPr id="15" name="Rectangle 14"/>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19" name="TextBox 18"/>
          <p:cNvSpPr txBox="1"/>
          <p:nvPr userDrawn="1"/>
        </p:nvSpPr>
        <p:spPr>
          <a:xfrm>
            <a:off x="3276600" y="6596390"/>
            <a:ext cx="5867400" cy="261610"/>
          </a:xfrm>
          <a:prstGeom prst="rect">
            <a:avLst/>
          </a:prstGeom>
          <a:noFill/>
        </p:spPr>
        <p:txBody>
          <a:bodyPr wrap="square" rtlCol="0">
            <a:spAutoFit/>
          </a:bodyPr>
          <a:lstStyle/>
          <a:p>
            <a:pPr algn="r"/>
            <a:r>
              <a:rPr lang="en-US" sz="1100" b="1" dirty="0" smtClean="0">
                <a:solidFill>
                  <a:srgbClr val="101141"/>
                </a:solidFill>
                <a:latin typeface="Arial"/>
                <a:cs typeface="Arial"/>
              </a:rPr>
              <a:t>BITS </a:t>
            </a:r>
            <a:r>
              <a:rPr lang="en-US" sz="1100" dirty="0" smtClean="0">
                <a:solidFill>
                  <a:srgbClr val="101141"/>
                </a:solidFill>
                <a:latin typeface="Arial"/>
                <a:cs typeface="Arial"/>
              </a:rPr>
              <a:t>Pilani, Deemed</a:t>
            </a:r>
            <a:r>
              <a:rPr lang="en-US" sz="1100" baseline="0" dirty="0" smtClean="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407025"/>
            <a:ext cx="5486400" cy="304800"/>
          </a:xfrm>
        </p:spPr>
        <p:txBody>
          <a:bodyPr anchor="b">
            <a:normAutofit/>
          </a:bodyPr>
          <a:lstStyle>
            <a:lvl1pPr algn="l">
              <a:defRPr sz="1800" b="1" spc="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smtClean="0"/>
              <a:t>Slide heading here and it can run in two lines</a:t>
            </a:r>
          </a:p>
        </p:txBody>
      </p:sp>
      <p:grpSp>
        <p:nvGrpSpPr>
          <p:cNvPr id="6" name="Group 5"/>
          <p:cNvGrpSpPr/>
          <p:nvPr userDrawn="1"/>
        </p:nvGrpSpPr>
        <p:grpSpPr>
          <a:xfrm>
            <a:off x="0" y="1295400"/>
            <a:ext cx="7010400" cy="45719"/>
            <a:chOff x="1905000" y="6553200"/>
            <a:chExt cx="7010400" cy="45719"/>
          </a:xfrm>
        </p:grpSpPr>
        <p:sp>
          <p:nvSpPr>
            <p:cNvPr id="7" name="Rectangle 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userDrawn="1"/>
        </p:nvGrpSpPr>
        <p:grpSpPr>
          <a:xfrm>
            <a:off x="2133600" y="6553200"/>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16" name="TextBox 15"/>
          <p:cNvSpPr txBox="1"/>
          <p:nvPr userDrawn="1"/>
        </p:nvSpPr>
        <p:spPr>
          <a:xfrm>
            <a:off x="3276600" y="6596390"/>
            <a:ext cx="5867400" cy="261610"/>
          </a:xfrm>
          <a:prstGeom prst="rect">
            <a:avLst/>
          </a:prstGeom>
          <a:noFill/>
        </p:spPr>
        <p:txBody>
          <a:bodyPr wrap="square" rtlCol="0">
            <a:spAutoFit/>
          </a:bodyPr>
          <a:lstStyle/>
          <a:p>
            <a:pPr algn="r"/>
            <a:r>
              <a:rPr lang="en-US" sz="1100" b="1" dirty="0" smtClean="0">
                <a:solidFill>
                  <a:srgbClr val="101141"/>
                </a:solidFill>
                <a:latin typeface="Arial"/>
                <a:cs typeface="Arial"/>
              </a:rPr>
              <a:t>BITS </a:t>
            </a:r>
            <a:r>
              <a:rPr lang="en-US" sz="1100" dirty="0" smtClean="0">
                <a:solidFill>
                  <a:srgbClr val="101141"/>
                </a:solidFill>
                <a:latin typeface="Arial"/>
                <a:cs typeface="Arial"/>
              </a:rPr>
              <a:t>Pilani, Deemed</a:t>
            </a:r>
            <a:r>
              <a:rPr lang="en-US" sz="1100" baseline="0" dirty="0" smtClean="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itchFamily="34" charset="0"/>
                <a:cs typeface="Arial" pitchFamily="34" charset="0"/>
              </a:defRPr>
            </a:lvl1pPr>
          </a:lstStyle>
          <a:p>
            <a:fld id="{D03DC603-C5F6-4A82-B252-8D9BD6F91242}" type="datetimeFigureOut">
              <a:rPr lang="en-US" smtClean="0"/>
              <a:pPr/>
              <a:t>16/06/16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34" charset="0"/>
                <a:cs typeface="Arial"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itchFamily="34" charset="0"/>
                <a:cs typeface="Arial" pitchFamily="34" charset="0"/>
              </a:defRPr>
            </a:lvl1pPr>
          </a:lstStyle>
          <a:p>
            <a:fld id="{BC8D7E44-7D4F-4942-A8C9-2DF6BF8399E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52" r:id="rId5"/>
    <p:sldLayoutId id="2147483653"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4000" b="1" kern="1200" spc="-15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 sz="3200" dirty="0"/>
              <a:t>Credit Risk Management, </a:t>
            </a:r>
            <a:r>
              <a:rPr lang="en-US" sz="3200" dirty="0"/>
              <a:t>Stocks Analysis and Regression</a:t>
            </a:r>
            <a:endParaRPr lang="en-US" sz="3200" dirty="0"/>
          </a:p>
        </p:txBody>
      </p:sp>
      <p:sp>
        <p:nvSpPr>
          <p:cNvPr id="6" name="Content Placeholder 5"/>
          <p:cNvSpPr>
            <a:spLocks noGrp="1"/>
          </p:cNvSpPr>
          <p:nvPr>
            <p:ph sz="quarter" idx="13"/>
          </p:nvPr>
        </p:nvSpPr>
        <p:spPr>
          <a:xfrm>
            <a:off x="2514600" y="3505200"/>
            <a:ext cx="6019800" cy="2438400"/>
          </a:xfrm>
        </p:spPr>
        <p:txBody>
          <a:bodyPr/>
          <a:lstStyle/>
          <a:p>
            <a:r>
              <a:rPr lang="en-US" dirty="0" smtClean="0"/>
              <a:t>Kapil Agrawal,</a:t>
            </a:r>
          </a:p>
          <a:p>
            <a:r>
              <a:rPr lang="en-US" dirty="0" smtClean="0"/>
              <a:t>2014B3A3579P,</a:t>
            </a:r>
            <a:endParaRPr lang="en-US" dirty="0"/>
          </a:p>
          <a:p>
            <a:r>
              <a:rPr lang="en-US" dirty="0" smtClean="0"/>
              <a:t>Bits </a:t>
            </a:r>
            <a:r>
              <a:rPr lang="en-US" dirty="0" err="1" smtClean="0"/>
              <a:t>Pilani</a:t>
            </a:r>
            <a:r>
              <a:rPr lang="en-US" dirty="0" smtClean="0"/>
              <a:t>, </a:t>
            </a:r>
            <a:r>
              <a:rPr lang="en-US" dirty="0" err="1" smtClean="0"/>
              <a:t>Pilani</a:t>
            </a:r>
            <a:r>
              <a:rPr lang="en-US" dirty="0" smtClean="0"/>
              <a:t> Campus</a:t>
            </a:r>
          </a:p>
        </p:txBody>
      </p:sp>
    </p:spTree>
    <p:extLst>
      <p:ext uri="{BB962C8B-B14F-4D97-AF65-F5344CB8AC3E}">
        <p14:creationId xmlns:p14="http://schemas.microsoft.com/office/powerpoint/2010/main" val="144564474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a:buChar char="•"/>
            </a:pPr>
            <a:r>
              <a:rPr lang="en-US" dirty="0"/>
              <a:t>Analyzing monthly values of the stocks prices of the company. </a:t>
            </a:r>
          </a:p>
          <a:p>
            <a:pPr marL="0" indent="0"/>
            <a:endParaRPr lang="en-US" dirty="0"/>
          </a:p>
          <a:p>
            <a:pPr>
              <a:buFont typeface="Arial"/>
              <a:buChar char="•"/>
            </a:pPr>
            <a:r>
              <a:rPr lang="en-US" dirty="0" smtClean="0"/>
              <a:t>Code to sort the monthly average values of stock prices data for different companies.</a:t>
            </a:r>
          </a:p>
          <a:p>
            <a:pPr marL="0" indent="0"/>
            <a:endParaRPr lang="en-US" dirty="0" smtClean="0"/>
          </a:p>
          <a:p>
            <a:pPr>
              <a:buFont typeface="Arial"/>
              <a:buChar char="•"/>
            </a:pPr>
            <a:r>
              <a:rPr lang="en-US" dirty="0" smtClean="0"/>
              <a:t>Can be useful in making Investment decisions.</a:t>
            </a:r>
          </a:p>
          <a:p>
            <a:pPr marL="0" indent="0"/>
            <a:endParaRPr lang="en-US" dirty="0" smtClean="0"/>
          </a:p>
          <a:p>
            <a:pPr>
              <a:buFont typeface="Arial"/>
              <a:buChar char="•"/>
            </a:pPr>
            <a:r>
              <a:rPr lang="en-US" dirty="0" smtClean="0"/>
              <a:t>Can be used by the investors to analyze the trends in the stocks prices of the companies.</a:t>
            </a:r>
            <a:endParaRPr lang="en-US" dirty="0"/>
          </a:p>
        </p:txBody>
      </p:sp>
      <p:sp>
        <p:nvSpPr>
          <p:cNvPr id="3" name="Content Placeholder 2"/>
          <p:cNvSpPr>
            <a:spLocks noGrp="1"/>
          </p:cNvSpPr>
          <p:nvPr>
            <p:ph sz="quarter" idx="10"/>
          </p:nvPr>
        </p:nvSpPr>
        <p:spPr/>
        <p:txBody>
          <a:bodyPr/>
          <a:lstStyle/>
          <a:p>
            <a:r>
              <a:rPr lang="en-US" dirty="0"/>
              <a:t>Stocks </a:t>
            </a:r>
            <a:r>
              <a:rPr lang="en-US" dirty="0" smtClean="0"/>
              <a:t>Analysis </a:t>
            </a:r>
            <a:endParaRPr lang="en-US" dirty="0"/>
          </a:p>
        </p:txBody>
      </p:sp>
    </p:spTree>
    <p:extLst>
      <p:ext uri="{BB962C8B-B14F-4D97-AF65-F5344CB8AC3E}">
        <p14:creationId xmlns:p14="http://schemas.microsoft.com/office/powerpoint/2010/main" val="3677113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5.png"/>
          <p:cNvPicPr>
            <a:picLocks noGrp="1" noChangeAspect="1"/>
          </p:cNvPicPr>
          <p:nvPr>
            <p:ph idx="1"/>
          </p:nvPr>
        </p:nvPicPr>
        <p:blipFill>
          <a:blip r:embed="rId2" cstate="print">
            <a:extLst>
              <a:ext uri="{28A0092B-C50C-407E-A947-70E740481C1C}">
                <a14:useLocalDpi xmlns:a14="http://schemas.microsoft.com/office/drawing/2010/main" val="0"/>
              </a:ext>
            </a:extLst>
          </a:blip>
          <a:srcRect t="6003" b="6003"/>
          <a:stretch>
            <a:fillRect/>
          </a:stretch>
        </p:blipFill>
        <p:spPr>
          <a:xfrm>
            <a:off x="76200" y="1493837"/>
            <a:ext cx="9067800" cy="4906963"/>
          </a:xfrm>
        </p:spPr>
      </p:pic>
      <p:sp>
        <p:nvSpPr>
          <p:cNvPr id="3" name="Content Placeholder 2"/>
          <p:cNvSpPr>
            <a:spLocks noGrp="1"/>
          </p:cNvSpPr>
          <p:nvPr>
            <p:ph sz="quarter" idx="10"/>
          </p:nvPr>
        </p:nvSpPr>
        <p:spPr/>
        <p:txBody>
          <a:bodyPr>
            <a:normAutofit/>
          </a:bodyPr>
          <a:lstStyle/>
          <a:p>
            <a:r>
              <a:rPr lang="en-US" dirty="0" smtClean="0"/>
              <a:t>Python code to fetch stocks price values from the system</a:t>
            </a:r>
            <a:endParaRPr lang="en-US" dirty="0"/>
          </a:p>
        </p:txBody>
      </p:sp>
    </p:spTree>
    <p:extLst>
      <p:ext uri="{BB962C8B-B14F-4D97-AF65-F5344CB8AC3E}">
        <p14:creationId xmlns:p14="http://schemas.microsoft.com/office/powerpoint/2010/main" val="418710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a:buChar char="•"/>
            </a:pPr>
            <a:r>
              <a:rPr lang="en-US" dirty="0"/>
              <a:t>R</a:t>
            </a:r>
            <a:r>
              <a:rPr lang="en-US" dirty="0" smtClean="0"/>
              <a:t>egression </a:t>
            </a:r>
            <a:r>
              <a:rPr lang="en-US" dirty="0"/>
              <a:t>analysis is a statistical process for estimating the relationships among </a:t>
            </a:r>
            <a:r>
              <a:rPr lang="en-US" dirty="0" smtClean="0"/>
              <a:t>variables</a:t>
            </a:r>
          </a:p>
          <a:p>
            <a:pPr marL="0" indent="0"/>
            <a:endParaRPr lang="en-US" dirty="0" smtClean="0"/>
          </a:p>
          <a:p>
            <a:pPr>
              <a:buFont typeface="Arial"/>
              <a:buChar char="•"/>
            </a:pPr>
            <a:r>
              <a:rPr lang="en-US" dirty="0" smtClean="0">
                <a:solidFill>
                  <a:srgbClr val="252525"/>
                </a:solidFill>
                <a:highlight>
                  <a:srgbClr val="FFFFFF"/>
                </a:highlight>
              </a:rPr>
              <a:t>R</a:t>
            </a:r>
            <a:r>
              <a:rPr lang="en" dirty="0" smtClean="0">
                <a:solidFill>
                  <a:srgbClr val="252525"/>
                </a:solidFill>
                <a:highlight>
                  <a:srgbClr val="FFFFFF"/>
                </a:highlight>
              </a:rPr>
              <a:t>egression </a:t>
            </a:r>
            <a:r>
              <a:rPr lang="en" dirty="0">
                <a:solidFill>
                  <a:srgbClr val="252525"/>
                </a:solidFill>
                <a:highlight>
                  <a:srgbClr val="FFFFFF"/>
                </a:highlight>
              </a:rPr>
              <a:t>analysis helps one understand how the typical value of the dependent variable </a:t>
            </a:r>
            <a:r>
              <a:rPr lang="en" dirty="0" smtClean="0">
                <a:solidFill>
                  <a:srgbClr val="252525"/>
                </a:solidFill>
                <a:highlight>
                  <a:srgbClr val="FFFFFF"/>
                </a:highlight>
              </a:rPr>
              <a:t>changes </a:t>
            </a:r>
            <a:r>
              <a:rPr lang="en" dirty="0">
                <a:solidFill>
                  <a:srgbClr val="252525"/>
                </a:solidFill>
                <a:highlight>
                  <a:srgbClr val="FFFFFF"/>
                </a:highlight>
              </a:rPr>
              <a:t>when any one of the independent variables is varied, while the other independent variables are held fixed. </a:t>
            </a:r>
            <a:endParaRPr lang="en-US" dirty="0" smtClean="0">
              <a:solidFill>
                <a:srgbClr val="252525"/>
              </a:solidFill>
              <a:highlight>
                <a:srgbClr val="FFFFFF"/>
              </a:highlight>
            </a:endParaRPr>
          </a:p>
          <a:p>
            <a:pPr marL="0" indent="0"/>
            <a:endParaRPr lang="en-US" dirty="0" smtClean="0">
              <a:solidFill>
                <a:srgbClr val="252525"/>
              </a:solidFill>
              <a:highlight>
                <a:srgbClr val="FFFFFF"/>
              </a:highlight>
            </a:endParaRPr>
          </a:p>
          <a:p>
            <a:pPr>
              <a:buFont typeface="Arial"/>
              <a:buChar char="•"/>
            </a:pPr>
            <a:r>
              <a:rPr lang="en" dirty="0" smtClean="0">
                <a:solidFill>
                  <a:srgbClr val="252525"/>
                </a:solidFill>
                <a:highlight>
                  <a:srgbClr val="FFFFFF"/>
                </a:highlight>
              </a:rPr>
              <a:t>It </a:t>
            </a:r>
            <a:r>
              <a:rPr lang="en" dirty="0">
                <a:solidFill>
                  <a:srgbClr val="252525"/>
                </a:solidFill>
                <a:highlight>
                  <a:srgbClr val="FFFFFF"/>
                </a:highlight>
              </a:rPr>
              <a:t>can be performed using Excel, Stata, StatMac, etc. </a:t>
            </a:r>
            <a:endParaRPr lang="en-US" dirty="0"/>
          </a:p>
        </p:txBody>
      </p:sp>
      <p:sp>
        <p:nvSpPr>
          <p:cNvPr id="3" name="Content Placeholder 2"/>
          <p:cNvSpPr>
            <a:spLocks noGrp="1"/>
          </p:cNvSpPr>
          <p:nvPr>
            <p:ph sz="quarter" idx="10"/>
          </p:nvPr>
        </p:nvSpPr>
        <p:spPr/>
        <p:txBody>
          <a:bodyPr/>
          <a:lstStyle/>
          <a:p>
            <a:r>
              <a:rPr lang="en" dirty="0"/>
              <a:t>Regression Analysis</a:t>
            </a:r>
            <a:endParaRPr lang="en-US" dirty="0"/>
          </a:p>
        </p:txBody>
      </p:sp>
    </p:spTree>
    <p:extLst>
      <p:ext uri="{BB962C8B-B14F-4D97-AF65-F5344CB8AC3E}">
        <p14:creationId xmlns:p14="http://schemas.microsoft.com/office/powerpoint/2010/main" val="752521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png"/>
          <p:cNvPicPr>
            <a:picLocks noGrp="1" noChangeAspect="1"/>
          </p:cNvPicPr>
          <p:nvPr>
            <p:ph idx="1"/>
          </p:nvPr>
        </p:nvPicPr>
        <p:blipFill>
          <a:blip r:embed="rId2" cstate="print">
            <a:extLst>
              <a:ext uri="{28A0092B-C50C-407E-A947-70E740481C1C}">
                <a14:useLocalDpi xmlns:a14="http://schemas.microsoft.com/office/drawing/2010/main" val="0"/>
              </a:ext>
            </a:extLst>
          </a:blip>
          <a:srcRect t="6003" b="6003"/>
          <a:stretch>
            <a:fillRect/>
          </a:stretch>
        </p:blipFill>
        <p:spPr>
          <a:xfrm>
            <a:off x="152400" y="1371601"/>
            <a:ext cx="8763000" cy="4876800"/>
          </a:xfrm>
        </p:spPr>
      </p:pic>
      <p:sp>
        <p:nvSpPr>
          <p:cNvPr id="3" name="Content Placeholder 2"/>
          <p:cNvSpPr>
            <a:spLocks noGrp="1"/>
          </p:cNvSpPr>
          <p:nvPr>
            <p:ph sz="quarter" idx="10"/>
          </p:nvPr>
        </p:nvSpPr>
        <p:spPr/>
        <p:txBody>
          <a:bodyPr/>
          <a:lstStyle/>
          <a:p>
            <a:r>
              <a:rPr lang="en-US" dirty="0" smtClean="0"/>
              <a:t>Indian Bank Data </a:t>
            </a:r>
            <a:endParaRPr lang="en-US" dirty="0"/>
          </a:p>
        </p:txBody>
      </p:sp>
    </p:spTree>
    <p:extLst>
      <p:ext uri="{BB962C8B-B14F-4D97-AF65-F5344CB8AC3E}">
        <p14:creationId xmlns:p14="http://schemas.microsoft.com/office/powerpoint/2010/main" val="276110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2.png"/>
          <p:cNvPicPr>
            <a:picLocks noGrp="1" noChangeAspect="1"/>
          </p:cNvPicPr>
          <p:nvPr>
            <p:ph idx="1"/>
          </p:nvPr>
        </p:nvPicPr>
        <p:blipFill>
          <a:blip r:embed="rId2" cstate="print">
            <a:extLst>
              <a:ext uri="{28A0092B-C50C-407E-A947-70E740481C1C}">
                <a14:useLocalDpi xmlns:a14="http://schemas.microsoft.com/office/drawing/2010/main" val="0"/>
              </a:ext>
            </a:extLst>
          </a:blip>
          <a:srcRect t="6003" b="6003"/>
          <a:stretch>
            <a:fillRect/>
          </a:stretch>
        </p:blipFill>
        <p:spPr>
          <a:xfrm>
            <a:off x="76200" y="1493837"/>
            <a:ext cx="8915400" cy="4678363"/>
          </a:xfrm>
        </p:spPr>
      </p:pic>
      <p:sp>
        <p:nvSpPr>
          <p:cNvPr id="3" name="Content Placeholder 2"/>
          <p:cNvSpPr>
            <a:spLocks noGrp="1"/>
          </p:cNvSpPr>
          <p:nvPr>
            <p:ph sz="quarter" idx="10"/>
          </p:nvPr>
        </p:nvSpPr>
        <p:spPr/>
        <p:txBody>
          <a:bodyPr/>
          <a:lstStyle/>
          <a:p>
            <a:r>
              <a:rPr lang="en-US" dirty="0" smtClean="0"/>
              <a:t>Result of the performed regression </a:t>
            </a:r>
            <a:endParaRPr lang="en-US" dirty="0"/>
          </a:p>
        </p:txBody>
      </p:sp>
    </p:spTree>
    <p:extLst>
      <p:ext uri="{BB962C8B-B14F-4D97-AF65-F5344CB8AC3E}">
        <p14:creationId xmlns:p14="http://schemas.microsoft.com/office/powerpoint/2010/main" val="1825742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153400" cy="4068763"/>
          </a:xfrm>
        </p:spPr>
        <p:txBody>
          <a:bodyPr/>
          <a:lstStyle/>
          <a:p>
            <a:pPr>
              <a:buFont typeface="Arial"/>
              <a:buChar char="•"/>
            </a:pPr>
            <a:r>
              <a:rPr lang="en-US" dirty="0"/>
              <a:t>The regression result obtained was </a:t>
            </a:r>
            <a:r>
              <a:rPr lang="en-US" dirty="0" smtClean="0"/>
              <a:t>:</a:t>
            </a:r>
          </a:p>
          <a:p>
            <a:pPr>
              <a:buFont typeface="Arial"/>
              <a:buChar char="•"/>
            </a:pPr>
            <a:endParaRPr lang="en-US" dirty="0"/>
          </a:p>
          <a:p>
            <a:pPr marL="0" indent="0"/>
            <a:r>
              <a:rPr lang="en-US" dirty="0"/>
              <a:t>TOTAL BUSINESS = 252,872.82 - 28,949.8 * NO. OF BRANCHES + 4817.68 * TOTAL NO OF EMPLOYEES </a:t>
            </a:r>
            <a:endParaRPr lang="en-US" dirty="0" smtClean="0"/>
          </a:p>
          <a:p>
            <a:pPr marL="0" indent="0"/>
            <a:endParaRPr lang="en-US" dirty="0" smtClean="0"/>
          </a:p>
          <a:p>
            <a:pPr>
              <a:buFont typeface="Arial"/>
              <a:buChar char="•"/>
            </a:pPr>
            <a:endParaRPr lang="en-US" dirty="0" smtClean="0"/>
          </a:p>
          <a:p>
            <a:pPr marL="0" indent="0"/>
            <a:endParaRPr lang="en-US" dirty="0"/>
          </a:p>
          <a:p>
            <a:pPr>
              <a:buFont typeface="Arial"/>
              <a:buChar char="•"/>
            </a:pPr>
            <a:endParaRPr lang="en-US" dirty="0"/>
          </a:p>
        </p:txBody>
      </p:sp>
      <p:sp>
        <p:nvSpPr>
          <p:cNvPr id="3" name="Content Placeholder 2"/>
          <p:cNvSpPr>
            <a:spLocks noGrp="1"/>
          </p:cNvSpPr>
          <p:nvPr>
            <p:ph sz="quarter" idx="10"/>
          </p:nvPr>
        </p:nvSpPr>
        <p:spPr/>
        <p:txBody>
          <a:bodyPr>
            <a:normAutofit fontScale="92500"/>
          </a:bodyPr>
          <a:lstStyle/>
          <a:p>
            <a:r>
              <a:rPr lang="en" dirty="0"/>
              <a:t>Conclusions from the performed Regression Analysis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70458609"/>
              </p:ext>
            </p:extLst>
          </p:nvPr>
        </p:nvGraphicFramePr>
        <p:xfrm>
          <a:off x="1066800" y="3505200"/>
          <a:ext cx="6858000" cy="1645830"/>
        </p:xfrm>
        <a:graphic>
          <a:graphicData uri="http://schemas.openxmlformats.org/drawingml/2006/table">
            <a:tbl>
              <a:tblPr firstRow="1" bandRow="1">
                <a:tableStyleId>{5C22544A-7EE6-4342-B048-85BDC9FD1C3A}</a:tableStyleId>
              </a:tblPr>
              <a:tblGrid>
                <a:gridCol w="2286000"/>
                <a:gridCol w="2286000"/>
                <a:gridCol w="2286000"/>
              </a:tblGrid>
              <a:tr h="406400">
                <a:tc>
                  <a:txBody>
                    <a:bodyPr/>
                    <a:lstStyle/>
                    <a:p>
                      <a:pPr lvl="0" rtl="0">
                        <a:spcBef>
                          <a:spcPts val="0"/>
                        </a:spcBef>
                        <a:buNone/>
                      </a:pPr>
                      <a:r>
                        <a:rPr lang="en" dirty="0"/>
                        <a:t>Variable</a:t>
                      </a:r>
                    </a:p>
                  </a:txBody>
                  <a:tcPr marL="91425" marR="91425" marT="91425" marB="91425"/>
                </a:tc>
                <a:tc>
                  <a:txBody>
                    <a:bodyPr/>
                    <a:lstStyle/>
                    <a:p>
                      <a:pPr lvl="0" rtl="0">
                        <a:spcBef>
                          <a:spcPts val="0"/>
                        </a:spcBef>
                        <a:buNone/>
                      </a:pPr>
                      <a:r>
                        <a:rPr lang="en" dirty="0"/>
                        <a:t>p-values</a:t>
                      </a:r>
                    </a:p>
                  </a:txBody>
                  <a:tcPr marL="91425" marR="91425" marT="91425" marB="91425"/>
                </a:tc>
                <a:tc>
                  <a:txBody>
                    <a:bodyPr/>
                    <a:lstStyle/>
                    <a:p>
                      <a:pPr lvl="0" rtl="0">
                        <a:spcBef>
                          <a:spcPts val="0"/>
                        </a:spcBef>
                        <a:buNone/>
                      </a:pPr>
                      <a:r>
                        <a:rPr lang="en" dirty="0"/>
                        <a:t>Ho (5% significance)</a:t>
                      </a:r>
                    </a:p>
                  </a:txBody>
                  <a:tcPr marL="91425" marR="91425" marT="91425" marB="91425"/>
                </a:tc>
              </a:tr>
              <a:tr h="406400">
                <a:tc>
                  <a:txBody>
                    <a:bodyPr/>
                    <a:lstStyle/>
                    <a:p>
                      <a:pPr lvl="0">
                        <a:spcBef>
                          <a:spcPts val="0"/>
                        </a:spcBef>
                        <a:buNone/>
                      </a:pPr>
                      <a:r>
                        <a:rPr lang="en" dirty="0"/>
                        <a:t>No. of Branches</a:t>
                      </a:r>
                    </a:p>
                  </a:txBody>
                  <a:tcPr marL="91425" marR="91425" marT="91425" marB="91425"/>
                </a:tc>
                <a:tc>
                  <a:txBody>
                    <a:bodyPr/>
                    <a:lstStyle/>
                    <a:p>
                      <a:pPr lvl="0">
                        <a:spcBef>
                          <a:spcPts val="0"/>
                        </a:spcBef>
                        <a:buNone/>
                      </a:pPr>
                      <a:r>
                        <a:rPr lang="en" dirty="0"/>
                        <a:t>0.00048</a:t>
                      </a:r>
                    </a:p>
                  </a:txBody>
                  <a:tcPr marL="91425" marR="91425" marT="91425" marB="91425"/>
                </a:tc>
                <a:tc>
                  <a:txBody>
                    <a:bodyPr/>
                    <a:lstStyle/>
                    <a:p>
                      <a:pPr lvl="0">
                        <a:spcBef>
                          <a:spcPts val="0"/>
                        </a:spcBef>
                        <a:buNone/>
                      </a:pPr>
                      <a:r>
                        <a:rPr lang="en" dirty="0"/>
                        <a:t>rejected</a:t>
                      </a:r>
                    </a:p>
                  </a:txBody>
                  <a:tcPr marL="91425" marR="91425" marT="91425" marB="91425"/>
                </a:tc>
              </a:tr>
              <a:tr h="406400">
                <a:tc>
                  <a:txBody>
                    <a:bodyPr/>
                    <a:lstStyle/>
                    <a:p>
                      <a:pPr lvl="0">
                        <a:spcBef>
                          <a:spcPts val="0"/>
                        </a:spcBef>
                        <a:buNone/>
                      </a:pPr>
                      <a:r>
                        <a:rPr lang="en" dirty="0"/>
                        <a:t>Total No. of Employees</a:t>
                      </a:r>
                    </a:p>
                  </a:txBody>
                  <a:tcPr marL="91425" marR="91425" marT="91425" marB="91425"/>
                </a:tc>
                <a:tc>
                  <a:txBody>
                    <a:bodyPr/>
                    <a:lstStyle/>
                    <a:p>
                      <a:pPr lvl="0">
                        <a:spcBef>
                          <a:spcPts val="0"/>
                        </a:spcBef>
                        <a:buNone/>
                      </a:pPr>
                      <a:r>
                        <a:rPr lang="en" dirty="0"/>
                        <a:t>7.27087E-9</a:t>
                      </a:r>
                    </a:p>
                  </a:txBody>
                  <a:tcPr marL="91425" marR="91425" marT="91425" marB="91425"/>
                </a:tc>
                <a:tc>
                  <a:txBody>
                    <a:bodyPr/>
                    <a:lstStyle/>
                    <a:p>
                      <a:pPr lvl="0">
                        <a:spcBef>
                          <a:spcPts val="0"/>
                        </a:spcBef>
                        <a:buNone/>
                      </a:pPr>
                      <a:r>
                        <a:rPr lang="en" dirty="0"/>
                        <a:t>rejected</a:t>
                      </a:r>
                    </a:p>
                  </a:txBody>
                  <a:tcPr marL="91425" marR="91425" marT="91425" marB="91425"/>
                </a:tc>
              </a:tr>
            </a:tbl>
          </a:graphicData>
        </a:graphic>
      </p:graphicFrame>
    </p:spTree>
    <p:extLst>
      <p:ext uri="{BB962C8B-B14F-4D97-AF65-F5344CB8AC3E}">
        <p14:creationId xmlns:p14="http://schemas.microsoft.com/office/powerpoint/2010/main" val="3834655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lvl="0">
              <a:buFont typeface="Arial"/>
              <a:buChar char="•"/>
            </a:pPr>
            <a:r>
              <a:rPr lang="en" dirty="0">
                <a:solidFill>
                  <a:schemeClr val="dk1"/>
                </a:solidFill>
              </a:rPr>
              <a:t>Value of correlation is  </a:t>
            </a:r>
            <a:r>
              <a:rPr lang="en" b="1" dirty="0">
                <a:solidFill>
                  <a:schemeClr val="dk1"/>
                </a:solidFill>
              </a:rPr>
              <a:t>0.82660</a:t>
            </a:r>
            <a:r>
              <a:rPr lang="en" b="1" dirty="0" smtClean="0">
                <a:solidFill>
                  <a:schemeClr val="dk1"/>
                </a:solidFill>
              </a:rPr>
              <a:t>.</a:t>
            </a:r>
            <a:endParaRPr lang="en-US" b="1" dirty="0" smtClean="0">
              <a:solidFill>
                <a:schemeClr val="dk1"/>
              </a:solidFill>
            </a:endParaRPr>
          </a:p>
          <a:p>
            <a:pPr marL="0" lvl="0" indent="0"/>
            <a:endParaRPr lang="en" b="1" dirty="0">
              <a:solidFill>
                <a:schemeClr val="dk1"/>
              </a:solidFill>
            </a:endParaRPr>
          </a:p>
          <a:p>
            <a:pPr lvl="0">
              <a:buFont typeface="Arial"/>
              <a:buChar char="•"/>
            </a:pPr>
            <a:r>
              <a:rPr lang="en" dirty="0">
                <a:solidFill>
                  <a:schemeClr val="dk1"/>
                </a:solidFill>
              </a:rPr>
              <a:t>Coefficient of Determination which is R square is</a:t>
            </a:r>
            <a:r>
              <a:rPr lang="en" b="1" dirty="0">
                <a:solidFill>
                  <a:schemeClr val="dk1"/>
                </a:solidFill>
              </a:rPr>
              <a:t> 0.68 </a:t>
            </a:r>
            <a:r>
              <a:rPr lang="en" dirty="0">
                <a:solidFill>
                  <a:schemeClr val="dk1"/>
                </a:solidFill>
              </a:rPr>
              <a:t>which implies that </a:t>
            </a:r>
            <a:r>
              <a:rPr lang="en" b="1" dirty="0">
                <a:solidFill>
                  <a:schemeClr val="dk1"/>
                </a:solidFill>
              </a:rPr>
              <a:t>68% of the variation</a:t>
            </a:r>
            <a:r>
              <a:rPr lang="en" dirty="0">
                <a:solidFill>
                  <a:schemeClr val="dk1"/>
                </a:solidFill>
              </a:rPr>
              <a:t> in the variable total business is explained by the two variables no. of branches and total number of employees. </a:t>
            </a:r>
            <a:endParaRPr lang="en-US" dirty="0" smtClean="0">
              <a:solidFill>
                <a:schemeClr val="dk1"/>
              </a:solidFill>
            </a:endParaRPr>
          </a:p>
          <a:p>
            <a:pPr marL="0" lvl="0" indent="0"/>
            <a:endParaRPr lang="en-US" dirty="0" smtClean="0">
              <a:solidFill>
                <a:schemeClr val="dk1"/>
              </a:solidFill>
            </a:endParaRPr>
          </a:p>
          <a:p>
            <a:pPr>
              <a:buFont typeface="Arial"/>
              <a:buChar char="•"/>
            </a:pPr>
            <a:r>
              <a:rPr lang="en" dirty="0">
                <a:solidFill>
                  <a:schemeClr val="dk1"/>
                </a:solidFill>
              </a:rPr>
              <a:t>As the p value of both the independent variable is less than 5% significance level both the coefficients are significant indicating that total business depends on both no. of branches  and total number of employees (using t test).</a:t>
            </a:r>
          </a:p>
          <a:p>
            <a:pPr marL="0" lvl="0" indent="0"/>
            <a:endParaRPr lang="en-US" dirty="0"/>
          </a:p>
        </p:txBody>
      </p:sp>
      <p:sp>
        <p:nvSpPr>
          <p:cNvPr id="3" name="Content Placeholder 2"/>
          <p:cNvSpPr>
            <a:spLocks noGrp="1"/>
          </p:cNvSpPr>
          <p:nvPr>
            <p:ph sz="quarter" idx="10"/>
          </p:nvPr>
        </p:nvSpPr>
        <p:spPr/>
        <p:txBody>
          <a:bodyPr>
            <a:normAutofit fontScale="70000" lnSpcReduction="20000"/>
          </a:bodyPr>
          <a:lstStyle/>
          <a:p>
            <a:r>
              <a:rPr lang="en" dirty="0"/>
              <a:t>Effect of Total number of branches and Total number of employees on Total business value</a:t>
            </a:r>
            <a:endParaRPr lang="en-US" dirty="0"/>
          </a:p>
        </p:txBody>
      </p:sp>
    </p:spTree>
    <p:extLst>
      <p:ext uri="{BB962C8B-B14F-4D97-AF65-F5344CB8AC3E}">
        <p14:creationId xmlns:p14="http://schemas.microsoft.com/office/powerpoint/2010/main" val="3370019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lvl="0">
              <a:buFont typeface="Arial"/>
              <a:buChar char="•"/>
            </a:pPr>
            <a:r>
              <a:rPr lang="en" dirty="0" smtClean="0">
                <a:solidFill>
                  <a:schemeClr val="dk1"/>
                </a:solidFill>
              </a:rPr>
              <a:t>T</a:t>
            </a:r>
            <a:r>
              <a:rPr lang="en-US" dirty="0" err="1" smtClean="0">
                <a:solidFill>
                  <a:schemeClr val="dk1"/>
                </a:solidFill>
              </a:rPr>
              <a:t>otal</a:t>
            </a:r>
            <a:r>
              <a:rPr lang="en-US" dirty="0" smtClean="0">
                <a:solidFill>
                  <a:schemeClr val="dk1"/>
                </a:solidFill>
              </a:rPr>
              <a:t> Business</a:t>
            </a:r>
            <a:r>
              <a:rPr lang="en" dirty="0" smtClean="0">
                <a:solidFill>
                  <a:schemeClr val="dk1"/>
                </a:solidFill>
              </a:rPr>
              <a:t> is </a:t>
            </a:r>
            <a:r>
              <a:rPr lang="en" b="1" dirty="0" smtClean="0">
                <a:solidFill>
                  <a:schemeClr val="dk1"/>
                </a:solidFill>
              </a:rPr>
              <a:t>negatively correlated</a:t>
            </a:r>
            <a:r>
              <a:rPr lang="en" dirty="0" smtClean="0">
                <a:solidFill>
                  <a:schemeClr val="dk1"/>
                </a:solidFill>
              </a:rPr>
              <a:t> with </a:t>
            </a:r>
            <a:r>
              <a:rPr lang="en-US" dirty="0" smtClean="0">
                <a:solidFill>
                  <a:schemeClr val="dk1"/>
                </a:solidFill>
              </a:rPr>
              <a:t>No. of branches</a:t>
            </a:r>
            <a:r>
              <a:rPr lang="en" dirty="0" smtClean="0">
                <a:solidFill>
                  <a:schemeClr val="dk1"/>
                </a:solidFill>
              </a:rPr>
              <a:t>. It also means that if we increase </a:t>
            </a:r>
            <a:r>
              <a:rPr lang="en-US" dirty="0" smtClean="0">
                <a:solidFill>
                  <a:schemeClr val="dk1"/>
                </a:solidFill>
              </a:rPr>
              <a:t>No. of branches</a:t>
            </a:r>
            <a:r>
              <a:rPr lang="en" dirty="0" smtClean="0">
                <a:solidFill>
                  <a:schemeClr val="dk1"/>
                </a:solidFill>
              </a:rPr>
              <a:t>  by 1, </a:t>
            </a:r>
            <a:r>
              <a:rPr lang="en-US" dirty="0" smtClean="0">
                <a:solidFill>
                  <a:schemeClr val="dk1"/>
                </a:solidFill>
              </a:rPr>
              <a:t>Total business</a:t>
            </a:r>
            <a:r>
              <a:rPr lang="en" dirty="0" smtClean="0">
                <a:solidFill>
                  <a:schemeClr val="dk1"/>
                </a:solidFill>
              </a:rPr>
              <a:t> will decrease by 28,949.79</a:t>
            </a:r>
            <a:r>
              <a:rPr lang="en-US" dirty="0" smtClean="0">
                <a:solidFill>
                  <a:schemeClr val="dk1"/>
                </a:solidFill>
              </a:rPr>
              <a:t> units</a:t>
            </a:r>
            <a:r>
              <a:rPr lang="en" dirty="0" smtClean="0">
                <a:solidFill>
                  <a:schemeClr val="dk1"/>
                </a:solidFill>
              </a:rPr>
              <a:t>. But,</a:t>
            </a:r>
            <a:r>
              <a:rPr lang="en" b="1" dirty="0" smtClean="0">
                <a:solidFill>
                  <a:srgbClr val="FF0000"/>
                </a:solidFill>
              </a:rPr>
              <a:t> it feels little strange</a:t>
            </a:r>
            <a:r>
              <a:rPr lang="en" dirty="0" smtClean="0">
                <a:solidFill>
                  <a:schemeClr val="dk1"/>
                </a:solidFill>
              </a:rPr>
              <a:t> because here we did not consider the other factors like in which city of the branch, demographic properties of the branch  like location of the branch, population of the society near the branch area</a:t>
            </a:r>
            <a:r>
              <a:rPr lang="en-US" dirty="0" smtClean="0">
                <a:solidFill>
                  <a:schemeClr val="dk1"/>
                </a:solidFill>
              </a:rPr>
              <a:t>.</a:t>
            </a:r>
          </a:p>
          <a:p>
            <a:pPr lvl="0">
              <a:buFont typeface="Arial"/>
              <a:buChar char="•"/>
            </a:pPr>
            <a:r>
              <a:rPr lang="en" b="1" dirty="0" smtClean="0">
                <a:solidFill>
                  <a:schemeClr val="dk1"/>
                </a:solidFill>
              </a:rPr>
              <a:t> </a:t>
            </a:r>
            <a:r>
              <a:rPr lang="en-US" dirty="0" smtClean="0">
                <a:solidFill>
                  <a:schemeClr val="dk1"/>
                </a:solidFill>
              </a:rPr>
              <a:t>For examples, </a:t>
            </a:r>
            <a:r>
              <a:rPr lang="en" dirty="0" smtClean="0">
                <a:solidFill>
                  <a:schemeClr val="dk1"/>
                </a:solidFill>
              </a:rPr>
              <a:t>Mumbai</a:t>
            </a:r>
            <a:r>
              <a:rPr lang="en" b="1" dirty="0" smtClean="0">
                <a:solidFill>
                  <a:schemeClr val="dk1"/>
                </a:solidFill>
              </a:rPr>
              <a:t> </a:t>
            </a:r>
            <a:r>
              <a:rPr lang="en" dirty="0" smtClean="0">
                <a:solidFill>
                  <a:schemeClr val="dk1"/>
                </a:solidFill>
              </a:rPr>
              <a:t>has </a:t>
            </a:r>
            <a:r>
              <a:rPr lang="en" dirty="0">
                <a:solidFill>
                  <a:schemeClr val="dk1"/>
                </a:solidFill>
              </a:rPr>
              <a:t>total business of </a:t>
            </a:r>
            <a:r>
              <a:rPr lang="en" dirty="0">
                <a:solidFill>
                  <a:srgbClr val="FF0000"/>
                </a:solidFill>
              </a:rPr>
              <a:t>34,25,001.57 units</a:t>
            </a:r>
            <a:r>
              <a:rPr lang="en" dirty="0">
                <a:solidFill>
                  <a:schemeClr val="dk1"/>
                </a:solidFill>
              </a:rPr>
              <a:t> with number of branches being </a:t>
            </a:r>
            <a:r>
              <a:rPr lang="en" dirty="0">
                <a:solidFill>
                  <a:srgbClr val="FF0000"/>
                </a:solidFill>
              </a:rPr>
              <a:t>82</a:t>
            </a:r>
            <a:r>
              <a:rPr lang="en" dirty="0">
                <a:solidFill>
                  <a:schemeClr val="dk1"/>
                </a:solidFill>
              </a:rPr>
              <a:t> and </a:t>
            </a:r>
            <a:r>
              <a:rPr lang="en" dirty="0" smtClean="0">
                <a:solidFill>
                  <a:schemeClr val="dk1"/>
                </a:solidFill>
              </a:rPr>
              <a:t>K</a:t>
            </a:r>
            <a:r>
              <a:rPr lang="en-US" dirty="0" err="1" smtClean="0">
                <a:solidFill>
                  <a:schemeClr val="dk1"/>
                </a:solidFill>
              </a:rPr>
              <a:t>umbakonam</a:t>
            </a:r>
            <a:r>
              <a:rPr lang="en" b="1" dirty="0" smtClean="0">
                <a:solidFill>
                  <a:schemeClr val="dk1"/>
                </a:solidFill>
              </a:rPr>
              <a:t> </a:t>
            </a:r>
            <a:r>
              <a:rPr lang="en" dirty="0">
                <a:solidFill>
                  <a:schemeClr val="dk1"/>
                </a:solidFill>
              </a:rPr>
              <a:t>has total business of </a:t>
            </a:r>
            <a:r>
              <a:rPr lang="en" dirty="0">
                <a:solidFill>
                  <a:srgbClr val="FF0000"/>
                </a:solidFill>
              </a:rPr>
              <a:t>624584.29 units</a:t>
            </a:r>
            <a:r>
              <a:rPr lang="en" dirty="0">
                <a:solidFill>
                  <a:schemeClr val="dk1"/>
                </a:solidFill>
              </a:rPr>
              <a:t> with total number of branches being </a:t>
            </a:r>
            <a:r>
              <a:rPr lang="en" dirty="0">
                <a:solidFill>
                  <a:srgbClr val="FF0000"/>
                </a:solidFill>
              </a:rPr>
              <a:t>91</a:t>
            </a:r>
            <a:r>
              <a:rPr lang="en" dirty="0">
                <a:solidFill>
                  <a:schemeClr val="dk1"/>
                </a:solidFill>
              </a:rPr>
              <a:t>. </a:t>
            </a:r>
            <a:endParaRPr lang="en-US" dirty="0"/>
          </a:p>
        </p:txBody>
      </p:sp>
      <p:sp>
        <p:nvSpPr>
          <p:cNvPr id="3" name="Content Placeholder 2"/>
          <p:cNvSpPr>
            <a:spLocks noGrp="1"/>
          </p:cNvSpPr>
          <p:nvPr>
            <p:ph sz="quarter" idx="10"/>
          </p:nvPr>
        </p:nvSpPr>
        <p:spPr/>
        <p:txBody>
          <a:bodyPr/>
          <a:lstStyle/>
          <a:p>
            <a:r>
              <a:rPr lang="en" dirty="0"/>
              <a:t>Interpretation of </a:t>
            </a:r>
            <a:r>
              <a:rPr lang="en" dirty="0" smtClean="0"/>
              <a:t>the</a:t>
            </a:r>
            <a:r>
              <a:rPr lang="en-US" dirty="0" smtClean="0"/>
              <a:t> </a:t>
            </a:r>
            <a:r>
              <a:rPr lang="en" dirty="0" smtClean="0"/>
              <a:t>regression </a:t>
            </a:r>
            <a:r>
              <a:rPr lang="en" dirty="0"/>
              <a:t>result</a:t>
            </a:r>
            <a:endParaRPr lang="en-US" dirty="0"/>
          </a:p>
        </p:txBody>
      </p:sp>
    </p:spTree>
    <p:extLst>
      <p:ext uri="{BB962C8B-B14F-4D97-AF65-F5344CB8AC3E}">
        <p14:creationId xmlns:p14="http://schemas.microsoft.com/office/powerpoint/2010/main" val="2573567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122.jpg"/>
          <p:cNvPicPr>
            <a:picLocks noGrp="1" noChangeAspect="1"/>
          </p:cNvPicPr>
          <p:nvPr>
            <p:ph idx="1"/>
          </p:nvPr>
        </p:nvPicPr>
        <p:blipFill>
          <a:blip r:embed="rId2">
            <a:extLst>
              <a:ext uri="{28A0092B-C50C-407E-A947-70E740481C1C}">
                <a14:useLocalDpi xmlns:a14="http://schemas.microsoft.com/office/drawing/2010/main" val="0"/>
              </a:ext>
            </a:extLst>
          </a:blip>
          <a:srcRect t="16529" b="16529"/>
          <a:stretch>
            <a:fillRect/>
          </a:stretch>
        </p:blipFill>
        <p:spPr>
          <a:xfrm>
            <a:off x="304800" y="1493837"/>
            <a:ext cx="8229600" cy="4678363"/>
          </a:xfrm>
        </p:spPr>
      </p:pic>
    </p:spTree>
    <p:extLst>
      <p:ext uri="{BB962C8B-B14F-4D97-AF65-F5344CB8AC3E}">
        <p14:creationId xmlns:p14="http://schemas.microsoft.com/office/powerpoint/2010/main" val="12674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Arial"/>
              <a:buChar char="•"/>
            </a:pPr>
            <a:r>
              <a:rPr lang="en-US" dirty="0"/>
              <a:t>Risk management is the process of identification, analysis and either acceptance or mitigation of uncertainty in investment decision-</a:t>
            </a:r>
            <a:r>
              <a:rPr lang="en-US" dirty="0" smtClean="0"/>
              <a:t>making.</a:t>
            </a:r>
          </a:p>
          <a:p>
            <a:pPr>
              <a:buFont typeface="Arial"/>
              <a:buChar char="•"/>
            </a:pPr>
            <a:r>
              <a:rPr lang="en" dirty="0">
                <a:solidFill>
                  <a:schemeClr val="dk1"/>
                </a:solidFill>
                <a:highlight>
                  <a:srgbClr val="FFFFFF"/>
                </a:highlight>
              </a:rPr>
              <a:t>Simply put, risk management is a two-step process - determining what risks exist in an investment and then handling those risks in a way best-suited to your investment </a:t>
            </a:r>
            <a:r>
              <a:rPr lang="en" dirty="0" smtClean="0">
                <a:solidFill>
                  <a:schemeClr val="dk1"/>
                </a:solidFill>
                <a:highlight>
                  <a:srgbClr val="FFFFFF"/>
                </a:highlight>
              </a:rPr>
              <a:t>objectives</a:t>
            </a:r>
            <a:r>
              <a:rPr lang="en-US" dirty="0" smtClean="0">
                <a:solidFill>
                  <a:schemeClr val="dk1"/>
                </a:solidFill>
                <a:highlight>
                  <a:srgbClr val="FFFFFF"/>
                </a:highlight>
              </a:rPr>
              <a:t>.</a:t>
            </a:r>
          </a:p>
          <a:p>
            <a:pPr>
              <a:buFont typeface="Arial"/>
              <a:buChar char="•"/>
            </a:pPr>
            <a:endParaRPr lang="en-US" dirty="0" smtClean="0">
              <a:solidFill>
                <a:schemeClr val="dk1"/>
              </a:solidFill>
              <a:highlight>
                <a:srgbClr val="FFFFFF"/>
              </a:highlight>
            </a:endParaRPr>
          </a:p>
          <a:p>
            <a:pPr>
              <a:buFont typeface="Arial"/>
              <a:buChar char="•"/>
            </a:pPr>
            <a:r>
              <a:rPr lang="en" dirty="0" smtClean="0">
                <a:solidFill>
                  <a:schemeClr val="dk1"/>
                </a:solidFill>
                <a:highlight>
                  <a:srgbClr val="FFFFFF"/>
                </a:highlight>
              </a:rPr>
              <a:t>Risk </a:t>
            </a:r>
            <a:r>
              <a:rPr lang="en" dirty="0">
                <a:solidFill>
                  <a:schemeClr val="dk1"/>
                </a:solidFill>
                <a:highlight>
                  <a:srgbClr val="FFFFFF"/>
                </a:highlight>
              </a:rPr>
              <a:t>management occurs everywhere in the financial </a:t>
            </a:r>
            <a:r>
              <a:rPr lang="en" dirty="0" smtClean="0">
                <a:solidFill>
                  <a:schemeClr val="dk1"/>
                </a:solidFill>
                <a:highlight>
                  <a:srgbClr val="FFFFFF"/>
                </a:highlight>
              </a:rPr>
              <a:t>world</a:t>
            </a:r>
            <a:r>
              <a:rPr lang="en-US" dirty="0" smtClean="0">
                <a:solidFill>
                  <a:schemeClr val="dk1"/>
                </a:solidFill>
                <a:highlight>
                  <a:srgbClr val="FFFFFF"/>
                </a:highlight>
              </a:rPr>
              <a:t>.</a:t>
            </a:r>
            <a:endParaRPr lang="en-US" dirty="0"/>
          </a:p>
        </p:txBody>
      </p:sp>
      <p:sp>
        <p:nvSpPr>
          <p:cNvPr id="4" name="Content Placeholder 3"/>
          <p:cNvSpPr>
            <a:spLocks noGrp="1"/>
          </p:cNvSpPr>
          <p:nvPr>
            <p:ph sz="quarter" idx="10"/>
          </p:nvPr>
        </p:nvSpPr>
        <p:spPr/>
        <p:txBody>
          <a:bodyPr/>
          <a:lstStyle/>
          <a:p>
            <a:r>
              <a:rPr lang="en" dirty="0"/>
              <a:t>Risk Management</a:t>
            </a:r>
            <a:endParaRPr lang="en-US" dirty="0"/>
          </a:p>
        </p:txBody>
      </p:sp>
    </p:spTree>
    <p:extLst>
      <p:ext uri="{BB962C8B-B14F-4D97-AF65-F5344CB8AC3E}">
        <p14:creationId xmlns:p14="http://schemas.microsoft.com/office/powerpoint/2010/main" val="19876441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smtClean="0"/>
              <a:t>Different types of financial risk</a:t>
            </a:r>
            <a:endParaRPr lang="en-US" dirty="0"/>
          </a:p>
        </p:txBody>
      </p:sp>
      <p:pic>
        <p:nvPicPr>
          <p:cNvPr id="9" name="Content Placeholder 8" descr="30.png"/>
          <p:cNvPicPr>
            <a:picLocks noGrp="1" noChangeAspect="1"/>
          </p:cNvPicPr>
          <p:nvPr>
            <p:ph idx="1"/>
          </p:nvPr>
        </p:nvPicPr>
        <p:blipFill>
          <a:blip r:embed="rId2">
            <a:extLst>
              <a:ext uri="{28A0092B-C50C-407E-A947-70E740481C1C}">
                <a14:useLocalDpi xmlns:a14="http://schemas.microsoft.com/office/drawing/2010/main" val="0"/>
              </a:ext>
            </a:extLst>
          </a:blip>
          <a:srcRect t="1129" b="1129"/>
          <a:stretch>
            <a:fillRect/>
          </a:stretch>
        </p:blipFill>
        <p:spPr>
          <a:xfrm>
            <a:off x="0" y="1493837"/>
            <a:ext cx="8915400" cy="4754563"/>
          </a:xfrm>
        </p:spPr>
      </p:pic>
    </p:spTree>
    <p:extLst>
      <p:ext uri="{BB962C8B-B14F-4D97-AF65-F5344CB8AC3E}">
        <p14:creationId xmlns:p14="http://schemas.microsoft.com/office/powerpoint/2010/main" val="232904251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a:buChar char="•"/>
            </a:pPr>
            <a:r>
              <a:rPr lang="en" b="1" dirty="0">
                <a:solidFill>
                  <a:srgbClr val="222222"/>
                </a:solidFill>
                <a:highlight>
                  <a:srgbClr val="FFFFFF"/>
                </a:highlight>
              </a:rPr>
              <a:t>Credit risk</a:t>
            </a:r>
            <a:r>
              <a:rPr lang="en" dirty="0">
                <a:solidFill>
                  <a:srgbClr val="222222"/>
                </a:solidFill>
                <a:highlight>
                  <a:srgbClr val="FFFFFF"/>
                </a:highlight>
              </a:rPr>
              <a:t> is defined as the potential that a bank borrower or counterparty will fail to meet its obligations in accordance with agreed </a:t>
            </a:r>
            <a:r>
              <a:rPr lang="en" dirty="0" smtClean="0">
                <a:solidFill>
                  <a:srgbClr val="222222"/>
                </a:solidFill>
                <a:highlight>
                  <a:srgbClr val="FFFFFF"/>
                </a:highlight>
              </a:rPr>
              <a:t>terms</a:t>
            </a:r>
            <a:r>
              <a:rPr lang="en-US" dirty="0" smtClean="0">
                <a:solidFill>
                  <a:srgbClr val="222222"/>
                </a:solidFill>
                <a:highlight>
                  <a:srgbClr val="FFFFFF"/>
                </a:highlight>
              </a:rPr>
              <a:t>.</a:t>
            </a:r>
          </a:p>
          <a:p>
            <a:pPr>
              <a:buFont typeface="Arial"/>
              <a:buChar char="•"/>
            </a:pPr>
            <a:endParaRPr lang="en-US" dirty="0" smtClean="0">
              <a:solidFill>
                <a:srgbClr val="222222"/>
              </a:solidFill>
              <a:highlight>
                <a:srgbClr val="FFFFFF"/>
              </a:highlight>
            </a:endParaRPr>
          </a:p>
          <a:p>
            <a:pPr lvl="0">
              <a:buFont typeface="Arial"/>
              <a:buChar char="•"/>
            </a:pPr>
            <a:r>
              <a:rPr lang="en" dirty="0" smtClean="0">
                <a:solidFill>
                  <a:srgbClr val="222222"/>
                </a:solidFill>
                <a:highlight>
                  <a:srgbClr val="FFFFFF"/>
                </a:highlight>
              </a:rPr>
              <a:t>In </a:t>
            </a:r>
            <a:r>
              <a:rPr lang="en" dirty="0">
                <a:solidFill>
                  <a:srgbClr val="222222"/>
                </a:solidFill>
                <a:highlight>
                  <a:srgbClr val="FFFFFF"/>
                </a:highlight>
              </a:rPr>
              <a:t>simple words, It measures how much the borrower’s deviates from his/her promises</a:t>
            </a:r>
            <a:r>
              <a:rPr lang="en" dirty="0" smtClean="0">
                <a:solidFill>
                  <a:srgbClr val="222222"/>
                </a:solidFill>
                <a:highlight>
                  <a:srgbClr val="FFFFFF"/>
                </a:highlight>
              </a:rPr>
              <a:t>.</a:t>
            </a:r>
            <a:endParaRPr lang="en-US" dirty="0" smtClean="0">
              <a:solidFill>
                <a:srgbClr val="222222"/>
              </a:solidFill>
              <a:highlight>
                <a:srgbClr val="FFFFFF"/>
              </a:highlight>
            </a:endParaRPr>
          </a:p>
          <a:p>
            <a:pPr marL="0" lvl="0" indent="0"/>
            <a:endParaRPr lang="en" dirty="0">
              <a:solidFill>
                <a:srgbClr val="222222"/>
              </a:solidFill>
              <a:highlight>
                <a:srgbClr val="FFFFFF"/>
              </a:highlight>
            </a:endParaRPr>
          </a:p>
          <a:p>
            <a:pPr lvl="0">
              <a:buFont typeface="Arial"/>
              <a:buChar char="•"/>
            </a:pPr>
            <a:r>
              <a:rPr lang="en" dirty="0">
                <a:solidFill>
                  <a:srgbClr val="222222"/>
                </a:solidFill>
                <a:highlight>
                  <a:srgbClr val="FFFFFF"/>
                </a:highlight>
              </a:rPr>
              <a:t>In Credit Risk Management, the term </a:t>
            </a:r>
            <a:r>
              <a:rPr lang="en" dirty="0">
                <a:solidFill>
                  <a:srgbClr val="FF0000"/>
                </a:solidFill>
                <a:highlight>
                  <a:srgbClr val="FFFFFF"/>
                </a:highlight>
              </a:rPr>
              <a:t>“DEFAULT”</a:t>
            </a:r>
            <a:r>
              <a:rPr lang="en" dirty="0">
                <a:solidFill>
                  <a:srgbClr val="222222"/>
                </a:solidFill>
                <a:highlight>
                  <a:srgbClr val="FFFFFF"/>
                </a:highlight>
              </a:rPr>
              <a:t> means the situation where the credit risk occurs.</a:t>
            </a:r>
          </a:p>
          <a:p>
            <a:pPr marL="0" indent="0"/>
            <a:endParaRPr lang="en-US" dirty="0"/>
          </a:p>
        </p:txBody>
      </p:sp>
      <p:sp>
        <p:nvSpPr>
          <p:cNvPr id="3" name="Content Placeholder 2"/>
          <p:cNvSpPr>
            <a:spLocks noGrp="1"/>
          </p:cNvSpPr>
          <p:nvPr>
            <p:ph sz="quarter" idx="10"/>
          </p:nvPr>
        </p:nvSpPr>
        <p:spPr/>
        <p:txBody>
          <a:bodyPr/>
          <a:lstStyle/>
          <a:p>
            <a:r>
              <a:rPr lang="en-US" dirty="0" smtClean="0"/>
              <a:t>Credit Risk</a:t>
            </a:r>
            <a:endParaRPr lang="en-US" dirty="0"/>
          </a:p>
        </p:txBody>
      </p:sp>
    </p:spTree>
    <p:extLst>
      <p:ext uri="{BB962C8B-B14F-4D97-AF65-F5344CB8AC3E}">
        <p14:creationId xmlns:p14="http://schemas.microsoft.com/office/powerpoint/2010/main" val="2808307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Arial"/>
              <a:buChar char="•"/>
            </a:pPr>
            <a:r>
              <a:rPr lang="en" dirty="0">
                <a:solidFill>
                  <a:schemeClr val="dk1"/>
                </a:solidFill>
              </a:rPr>
              <a:t>Credit risk is the potential loss due to the nonperformance of a financial contract, or  financial aspects of nonperformance in any contract. Assessment time horizon: typically one year . </a:t>
            </a:r>
            <a:endParaRPr lang="en-US" dirty="0" smtClean="0">
              <a:solidFill>
                <a:schemeClr val="dk1"/>
              </a:solidFill>
            </a:endParaRPr>
          </a:p>
          <a:p>
            <a:pPr>
              <a:buFont typeface="Arial"/>
              <a:buChar char="•"/>
            </a:pPr>
            <a:r>
              <a:rPr lang="en-US" dirty="0" smtClean="0">
                <a:solidFill>
                  <a:schemeClr val="dk1"/>
                </a:solidFill>
              </a:rPr>
              <a:t>T</a:t>
            </a:r>
            <a:r>
              <a:rPr lang="en" dirty="0" smtClean="0">
                <a:solidFill>
                  <a:schemeClr val="dk1"/>
                </a:solidFill>
              </a:rPr>
              <a:t>he </a:t>
            </a:r>
            <a:r>
              <a:rPr lang="en" dirty="0">
                <a:solidFill>
                  <a:schemeClr val="dk1"/>
                </a:solidFill>
              </a:rPr>
              <a:t>main difference between Market Risk and Credit Risk is their time of </a:t>
            </a:r>
            <a:r>
              <a:rPr lang="en" dirty="0" smtClean="0">
                <a:solidFill>
                  <a:schemeClr val="dk1"/>
                </a:solidFill>
              </a:rPr>
              <a:t>assessment</a:t>
            </a:r>
            <a:r>
              <a:rPr lang="en-US" dirty="0" smtClean="0">
                <a:solidFill>
                  <a:schemeClr val="dk1"/>
                </a:solidFill>
              </a:rPr>
              <a:t> that is their time of evaluation.</a:t>
            </a:r>
          </a:p>
          <a:p>
            <a:pPr lvl="0">
              <a:buFont typeface="Arial"/>
              <a:buChar char="•"/>
            </a:pPr>
            <a:r>
              <a:rPr lang="en" dirty="0">
                <a:solidFill>
                  <a:schemeClr val="dk1"/>
                </a:solidFill>
              </a:rPr>
              <a:t>Credit risk is generally more important than market risk for banks.</a:t>
            </a:r>
          </a:p>
          <a:p>
            <a:pPr lvl="0">
              <a:buFont typeface="Arial"/>
              <a:buChar char="•"/>
            </a:pPr>
            <a:r>
              <a:rPr lang="en" dirty="0">
                <a:solidFill>
                  <a:schemeClr val="dk1"/>
                </a:solidFill>
              </a:rPr>
              <a:t>Many credit risk drivers relate to market risk drivers, </a:t>
            </a:r>
            <a:r>
              <a:rPr lang="en-US" dirty="0" smtClean="0">
                <a:solidFill>
                  <a:schemeClr val="dk1"/>
                </a:solidFill>
              </a:rPr>
              <a:t>like</a:t>
            </a:r>
            <a:r>
              <a:rPr lang="en" dirty="0" smtClean="0">
                <a:solidFill>
                  <a:schemeClr val="dk1"/>
                </a:solidFill>
              </a:rPr>
              <a:t> </a:t>
            </a:r>
            <a:r>
              <a:rPr lang="en" dirty="0">
                <a:solidFill>
                  <a:schemeClr val="dk1"/>
                </a:solidFill>
              </a:rPr>
              <a:t>the impact of market  conditions on default probabilities.</a:t>
            </a:r>
          </a:p>
          <a:p>
            <a:pPr>
              <a:buFont typeface="Arial"/>
              <a:buChar char="•"/>
            </a:pPr>
            <a:endParaRPr lang="en-US" dirty="0"/>
          </a:p>
        </p:txBody>
      </p:sp>
      <p:sp>
        <p:nvSpPr>
          <p:cNvPr id="3" name="Content Placeholder 2"/>
          <p:cNvSpPr>
            <a:spLocks noGrp="1"/>
          </p:cNvSpPr>
          <p:nvPr>
            <p:ph sz="quarter" idx="10"/>
          </p:nvPr>
        </p:nvSpPr>
        <p:spPr/>
        <p:txBody>
          <a:bodyPr/>
          <a:lstStyle/>
          <a:p>
            <a:r>
              <a:rPr lang="en" dirty="0"/>
              <a:t>Credit Risk Management</a:t>
            </a:r>
            <a:endParaRPr lang="en-US" dirty="0"/>
          </a:p>
        </p:txBody>
      </p:sp>
    </p:spTree>
    <p:extLst>
      <p:ext uri="{BB962C8B-B14F-4D97-AF65-F5344CB8AC3E}">
        <p14:creationId xmlns:p14="http://schemas.microsoft.com/office/powerpoint/2010/main" val="1506490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 dirty="0"/>
              <a:t>Credit Risk Management</a:t>
            </a:r>
            <a:endParaRPr lang="en-US" dirty="0"/>
          </a:p>
          <a:p>
            <a:endParaRPr lang="en-US" dirty="0"/>
          </a:p>
        </p:txBody>
      </p:sp>
      <p:pic>
        <p:nvPicPr>
          <p:cNvPr id="5" name="Content Placeholder 4" descr="11.png"/>
          <p:cNvPicPr>
            <a:picLocks noGrp="1" noChangeAspect="1"/>
          </p:cNvPicPr>
          <p:nvPr>
            <p:ph idx="1"/>
          </p:nvPr>
        </p:nvPicPr>
        <p:blipFill>
          <a:blip r:embed="rId2">
            <a:extLst>
              <a:ext uri="{28A0092B-C50C-407E-A947-70E740481C1C}">
                <a14:useLocalDpi xmlns:a14="http://schemas.microsoft.com/office/drawing/2010/main" val="0"/>
              </a:ext>
            </a:extLst>
          </a:blip>
          <a:srcRect t="1096" b="1096"/>
          <a:stretch>
            <a:fillRect/>
          </a:stretch>
        </p:blipFill>
        <p:spPr>
          <a:xfrm>
            <a:off x="0" y="1447799"/>
            <a:ext cx="8915400" cy="4572001"/>
          </a:xfrm>
        </p:spPr>
      </p:pic>
    </p:spTree>
    <p:extLst>
      <p:ext uri="{BB962C8B-B14F-4D97-AF65-F5344CB8AC3E}">
        <p14:creationId xmlns:p14="http://schemas.microsoft.com/office/powerpoint/2010/main" val="2989433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2.png"/>
          <p:cNvPicPr>
            <a:picLocks noGrp="1" noChangeAspect="1"/>
          </p:cNvPicPr>
          <p:nvPr>
            <p:ph idx="1"/>
          </p:nvPr>
        </p:nvPicPr>
        <p:blipFill>
          <a:blip r:embed="rId2">
            <a:extLst>
              <a:ext uri="{28A0092B-C50C-407E-A947-70E740481C1C}">
                <a14:useLocalDpi xmlns:a14="http://schemas.microsoft.com/office/drawing/2010/main" val="0"/>
              </a:ext>
            </a:extLst>
          </a:blip>
          <a:srcRect t="1129" b="1129"/>
          <a:stretch>
            <a:fillRect/>
          </a:stretch>
        </p:blipFill>
        <p:spPr>
          <a:xfrm>
            <a:off x="0" y="1295400"/>
            <a:ext cx="9144000" cy="5333999"/>
          </a:xfrm>
        </p:spPr>
      </p:pic>
      <p:sp>
        <p:nvSpPr>
          <p:cNvPr id="3" name="Content Placeholder 2"/>
          <p:cNvSpPr>
            <a:spLocks noGrp="1"/>
          </p:cNvSpPr>
          <p:nvPr>
            <p:ph sz="quarter" idx="10"/>
          </p:nvPr>
        </p:nvSpPr>
        <p:spPr/>
        <p:txBody>
          <a:bodyPr/>
          <a:lstStyle/>
          <a:p>
            <a:r>
              <a:rPr lang="en" dirty="0"/>
              <a:t>Credit Risk Management</a:t>
            </a:r>
            <a:endParaRPr lang="en-US" dirty="0"/>
          </a:p>
          <a:p>
            <a:endParaRPr lang="en-US" dirty="0"/>
          </a:p>
        </p:txBody>
      </p:sp>
    </p:spTree>
    <p:extLst>
      <p:ext uri="{BB962C8B-B14F-4D97-AF65-F5344CB8AC3E}">
        <p14:creationId xmlns:p14="http://schemas.microsoft.com/office/powerpoint/2010/main" val="3208056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13.png"/>
          <p:cNvPicPr>
            <a:picLocks noGrp="1" noChangeAspect="1"/>
          </p:cNvPicPr>
          <p:nvPr>
            <p:ph idx="1"/>
          </p:nvPr>
        </p:nvPicPr>
        <p:blipFill>
          <a:blip r:embed="rId2">
            <a:extLst>
              <a:ext uri="{28A0092B-C50C-407E-A947-70E740481C1C}">
                <a14:useLocalDpi xmlns:a14="http://schemas.microsoft.com/office/drawing/2010/main" val="0"/>
              </a:ext>
            </a:extLst>
          </a:blip>
          <a:srcRect l="7936" r="7936"/>
          <a:stretch>
            <a:fillRect/>
          </a:stretch>
        </p:blipFill>
        <p:spPr>
          <a:xfrm>
            <a:off x="152400" y="1493837"/>
            <a:ext cx="8686800" cy="4525963"/>
          </a:xfrm>
        </p:spPr>
      </p:pic>
      <p:sp>
        <p:nvSpPr>
          <p:cNvPr id="3" name="Content Placeholder 2"/>
          <p:cNvSpPr>
            <a:spLocks noGrp="1"/>
          </p:cNvSpPr>
          <p:nvPr>
            <p:ph sz="quarter" idx="10"/>
          </p:nvPr>
        </p:nvSpPr>
        <p:spPr/>
        <p:txBody>
          <a:bodyPr/>
          <a:lstStyle/>
          <a:p>
            <a:r>
              <a:rPr lang="en-US" dirty="0" smtClean="0"/>
              <a:t>I</a:t>
            </a:r>
            <a:r>
              <a:rPr lang="en" dirty="0" smtClean="0"/>
              <a:t>mportant </a:t>
            </a:r>
            <a:r>
              <a:rPr lang="en" dirty="0"/>
              <a:t>terms used in Credit Risk Management</a:t>
            </a:r>
            <a:endParaRPr lang="en-US" dirty="0"/>
          </a:p>
        </p:txBody>
      </p:sp>
    </p:spTree>
    <p:extLst>
      <p:ext uri="{BB962C8B-B14F-4D97-AF65-F5344CB8AC3E}">
        <p14:creationId xmlns:p14="http://schemas.microsoft.com/office/powerpoint/2010/main" val="1508129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4.png"/>
          <p:cNvPicPr>
            <a:picLocks noGrp="1" noChangeAspect="1"/>
          </p:cNvPicPr>
          <p:nvPr>
            <p:ph idx="1"/>
          </p:nvPr>
        </p:nvPicPr>
        <p:blipFill>
          <a:blip r:embed="rId2">
            <a:extLst>
              <a:ext uri="{28A0092B-C50C-407E-A947-70E740481C1C}">
                <a14:useLocalDpi xmlns:a14="http://schemas.microsoft.com/office/drawing/2010/main" val="0"/>
              </a:ext>
            </a:extLst>
          </a:blip>
          <a:srcRect t="1129" b="1129"/>
          <a:stretch>
            <a:fillRect/>
          </a:stretch>
        </p:blipFill>
        <p:spPr>
          <a:xfrm>
            <a:off x="0" y="1493837"/>
            <a:ext cx="8991600" cy="4983163"/>
          </a:xfrm>
        </p:spPr>
      </p:pic>
      <p:sp>
        <p:nvSpPr>
          <p:cNvPr id="3" name="Content Placeholder 2"/>
          <p:cNvSpPr>
            <a:spLocks noGrp="1"/>
          </p:cNvSpPr>
          <p:nvPr>
            <p:ph sz="quarter" idx="10"/>
          </p:nvPr>
        </p:nvSpPr>
        <p:spPr/>
        <p:txBody>
          <a:bodyPr/>
          <a:lstStyle/>
          <a:p>
            <a:r>
              <a:rPr lang="en-US" dirty="0" smtClean="0"/>
              <a:t>Calculation of Credit loss</a:t>
            </a:r>
            <a:endParaRPr lang="en-US" dirty="0"/>
          </a:p>
        </p:txBody>
      </p:sp>
    </p:spTree>
    <p:extLst>
      <p:ext uri="{BB962C8B-B14F-4D97-AF65-F5344CB8AC3E}">
        <p14:creationId xmlns:p14="http://schemas.microsoft.com/office/powerpoint/2010/main" val="700143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645</TotalTime>
  <Words>654</Words>
  <Application>Microsoft Macintosh PowerPoint</Application>
  <PresentationFormat>On-screen Show (4:3)</PresentationFormat>
  <Paragraphs>67</Paragraphs>
  <Slides>18</Slides>
  <Notes>1</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Credit Risk Management, Stocks Analysis and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Kapil Agrawal</cp:lastModifiedBy>
  <cp:revision>59</cp:revision>
  <dcterms:created xsi:type="dcterms:W3CDTF">2011-09-14T09:42:05Z</dcterms:created>
  <dcterms:modified xsi:type="dcterms:W3CDTF">2016-06-16T08:40:42Z</dcterms:modified>
</cp:coreProperties>
</file>